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2788920"/>
            <a:ext cx="1097280" cy="73152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</a:rPr>
              <a:t>ABAP 소스 의미 검색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01752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C9D3E3"/>
                </a:solidFill>
                <a:latin typeface="맑은 고딕"/>
                <a:ea typeface="맑은 고딕"/>
              </a:rPr>
              <a:t>검색 기술 비교(ripgrep · Zoekt · OpenGrok · RAG · LLM Wiki)와 abap-indexing 프로젝트의 현재 구조 · 방향성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760720"/>
            <a:ext cx="7315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9AA8BF"/>
                </a:solidFill>
                <a:latin typeface="맑은 고딕"/>
                <a:ea typeface="맑은 고딕"/>
              </a:rPr>
              <a:t>abap-indexing  ·  2026-09-16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목차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371600"/>
            <a:ext cx="914400" cy="73152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1371600"/>
            <a:ext cx="5486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B2A41"/>
                </a:solidFill>
                <a:latin typeface="맑은 고딕"/>
                <a:ea typeface="맑은 고딕"/>
              </a:rPr>
              <a:t>배경과 목표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175564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F6670"/>
                </a:solidFill>
                <a:latin typeface="맑은 고딕"/>
                <a:ea typeface="맑은 고딕"/>
              </a:rPr>
              <a:t>1만 본 ABAP, 자연어로 로직을 찾는다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331720"/>
            <a:ext cx="914400" cy="73152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2331720"/>
            <a:ext cx="5486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B2A41"/>
                </a:solidFill>
                <a:latin typeface="맑은 고딕"/>
                <a:ea typeface="맑은 고딕"/>
              </a:rPr>
              <a:t>검색 기술 다섯 가지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271576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F6670"/>
                </a:solidFill>
                <a:latin typeface="맑은 고딕"/>
                <a:ea typeface="맑은 고딕"/>
              </a:rPr>
              <a:t>ripgrep · Zoekt · OpenGrok · RAG · LLM Wiki / OKF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291840"/>
            <a:ext cx="914400" cy="73152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3291840"/>
            <a:ext cx="5486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B2A41"/>
                </a:solidFill>
                <a:latin typeface="맑은 고딕"/>
                <a:ea typeface="맑은 고딕"/>
              </a:rPr>
              <a:t>종합 비교와 ABAP 적용 시사점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28800" y="367588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F6670"/>
                </a:solidFill>
                <a:latin typeface="맑은 고딕"/>
                <a:ea typeface="맑은 고딕"/>
              </a:rPr>
              <a:t>무엇이 어디에 맞는가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4251960"/>
            <a:ext cx="914400" cy="73152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4251960"/>
            <a:ext cx="5486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B2A41"/>
                </a:solidFill>
                <a:latin typeface="맑은 고딕"/>
                <a:ea typeface="맑은 고딕"/>
              </a:rPr>
              <a:t>프로젝트 현재 구조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8800" y="463600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F6670"/>
                </a:solidFill>
                <a:latin typeface="맑은 고딕"/>
                <a:ea typeface="맑은 고딕"/>
              </a:rPr>
              <a:t>파이프라인, 다섯 방식이 들어간 자리, 진행 상태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5212080"/>
            <a:ext cx="914400" cy="73152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</a:rPr>
              <a:t>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28800" y="5212080"/>
            <a:ext cx="5486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B2A41"/>
                </a:solidFill>
                <a:latin typeface="맑은 고딕"/>
                <a:ea typeface="맑은 고딕"/>
              </a:rPr>
              <a:t>앞으로의 방향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559612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F6670"/>
                </a:solidFill>
                <a:latin typeface="맑은 고딕"/>
                <a:ea typeface="맑은 고딕"/>
              </a:rPr>
              <a:t>3층 응답 구조, 보강 과제, 로드맵, 원칙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배경과 목표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01 배경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188720"/>
            <a:ext cx="110642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대상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ABAP 레포트 프로그램 약 1만 본 · 프로그램당 수천 줄 · 합계 수천만 줄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메인 프로그램 + INCLUDE(TOP / F01 / O01 / I01) 로 흩어진 구조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목표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"입고 처리하는 로직 알려줘" 같은 자연어 질의로 프로그램 + 로직(unit) 을 찾는다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의미 기반 검색이면서 응답은 1초 이내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왜 단순 RAG 로는 부족한가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ABAP 식별자는 독일어 약어(MSEG, BWART, LGORT) — 한국어 질의와 벡터 공간에서 만나지 않는다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임베딩 모델 학습 데이터에 ABAP 가 거의 없어 코드를 그대로 임베딩하면 품질이 낮다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선택한 접근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로직 단위로 자르고 → LLM 이 자연어 업무 설명을 붙이고 → 그 설명을 인덱싱해 검색한다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설명 레이어의 이유는 속도가 아니라 품질. 속도는 "질의 경로에 LLM 을 넣지 않는다" 는 규칙이 지킨다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검색 기술 지형도 — 세 갈래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02 검색 기술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234440"/>
            <a:ext cx="3566160" cy="64008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700" b="1">
                <a:solidFill>
                  <a:srgbClr val="FFFFFF"/>
                </a:solidFill>
                <a:latin typeface="맑은 고딕"/>
                <a:ea typeface="맑은 고딕"/>
              </a:rPr>
              <a:t>글자 기반 (Lexical)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965960"/>
            <a:ext cx="3566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0E7C86"/>
                </a:solidFill>
                <a:latin typeface="맑은 고딕"/>
                <a:ea typeface="맑은 고딕"/>
              </a:rPr>
              <a:t>ripgrep · Zoekt · OpenGrok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468880"/>
            <a:ext cx="3566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문자열 · 정규식 · 단어 토큰이
정확히 일치하는 곳을 찾는다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474720"/>
            <a:ext cx="3566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F6670"/>
                </a:solidFill>
                <a:latin typeface="맑은 고딕"/>
                <a:ea typeface="맑은 고딕"/>
              </a:rPr>
              <a:t>잘 맞는 질문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749039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222222"/>
                </a:solidFill>
                <a:latin typeface="맑은 고딕"/>
                <a:ea typeface="맑은 고딕"/>
              </a:rPr>
              <a:t>"이 이름이 어디 있어?"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43400"/>
            <a:ext cx="3566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F6670"/>
                </a:solidFill>
                <a:latin typeface="맑은 고딕"/>
                <a:ea typeface="맑은 고딕"/>
              </a:rPr>
              <a:t>결과의 성격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617720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밀리초 · 전부 · 항상 같은 결과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97679" y="1234440"/>
            <a:ext cx="3566160" cy="640080"/>
          </a:xfrm>
          <a:prstGeom prst="round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700" b="1">
                <a:solidFill>
                  <a:srgbClr val="FFFFFF"/>
                </a:solidFill>
                <a:latin typeface="맑은 고딕"/>
                <a:ea typeface="맑은 고딕"/>
              </a:rPr>
              <a:t>의미 기반 (Semantic)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97679" y="1965960"/>
            <a:ext cx="3566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E07A1F"/>
                </a:solidFill>
                <a:latin typeface="맑은 고딕"/>
                <a:ea typeface="맑은 고딕"/>
              </a:rPr>
              <a:t>RAG (벡터 검색 + LLM 생성)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97679" y="2468880"/>
            <a:ext cx="3566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문서와 질문을 벡터로 바꿔
"뜻이 가까운" 조각을 찾는다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7679" y="3474720"/>
            <a:ext cx="3566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F6670"/>
                </a:solidFill>
                <a:latin typeface="맑은 고딕"/>
                <a:ea typeface="맑은 고딕"/>
              </a:rPr>
              <a:t>잘 맞는 질문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79" y="3749039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222222"/>
                </a:solidFill>
                <a:latin typeface="맑은 고딕"/>
                <a:ea typeface="맑은 고딕"/>
              </a:rPr>
              <a:t>"이거 어떻게 동작해?"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97679" y="4343400"/>
            <a:ext cx="3566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F6670"/>
                </a:solidFill>
                <a:latin typeface="맑은 고딕"/>
                <a:ea typeface="맑은 고딕"/>
              </a:rPr>
              <a:t>결과의 성격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7679" y="4617720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초 단위 · 상위 N개 · 생성된 답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46718" y="1234440"/>
            <a:ext cx="3566160" cy="640080"/>
          </a:xfrm>
          <a:prstGeom prst="roundRect">
            <a:avLst/>
          </a:prstGeom>
          <a:solidFill>
            <a:srgbClr val="1B2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700" b="1">
                <a:solidFill>
                  <a:srgbClr val="FFFFFF"/>
                </a:solidFill>
                <a:latin typeface="맑은 고딕"/>
                <a:ea typeface="맑은 고딕"/>
              </a:rPr>
              <a:t>지식 컴파일 (Wiki)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18" y="1965960"/>
            <a:ext cx="3566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B2A41"/>
                </a:solidFill>
                <a:latin typeface="맑은 고딕"/>
                <a:ea typeface="맑은 고딕"/>
              </a:rPr>
              <a:t>LLM Wiki · OKF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18" y="2468880"/>
            <a:ext cx="3566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매 질의마다 도출하지 않고
한 번 정리해 두고 최신으로 유지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18" y="3474720"/>
            <a:ext cx="3566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F6670"/>
                </a:solidFill>
                <a:latin typeface="맑은 고딕"/>
                <a:ea typeface="맑은 고딕"/>
              </a:rPr>
              <a:t>잘 맞는 질문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18" y="3749039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222222"/>
                </a:solidFill>
                <a:latin typeface="맑은 고딕"/>
                <a:ea typeface="맑은 고딕"/>
              </a:rPr>
              <a:t>"입고 처리 경로가 뭐뭐 있어?"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46718" y="4343400"/>
            <a:ext cx="3566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F6670"/>
                </a:solidFill>
                <a:latin typeface="맑은 고딕"/>
                <a:ea typeface="맑은 고딕"/>
              </a:rPr>
              <a:t>결과의 성격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46718" y="4617720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즉시 · 미리 쓴 답 · 사람이 교정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806440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E07A1F"/>
                </a:solidFill>
                <a:latin typeface="맑은 고딕"/>
                <a:ea typeface="맑은 고딕"/>
              </a:rPr>
              <a:t>경쟁 관계가 아니라 부품 관계다. RAG 의 검색(R) 자리에 글자 검색이 들어가고, 위키가 커지면 그 위키를 검색하는 엔진이 다시 필요하다.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ripgrep (rg) — 인덱스 없는 로컬 검색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02 검색 기술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188720"/>
            <a:ext cx="110642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정체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grep 의 현대판. Rust 로 작성된 로컬 CLI 도구, 명령어는 rg. VS Code 검색과 코딩 에이전트의 파일 검색이 내부적으로 사용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동작 방식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사전 인덱싱 없음 — 실행할 때마다 파일을 직접 읽는다. 데몬도, 준비 작업도 없다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빠른 이유: 멀티코어 병렬 읽기 · .gitignore / 바이너리 자동 제외 · 고정 문자열 SIMD 스캔 · 되돌아가기 없는 정규식 엔진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장점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항상 최신 상태(방금 저장한 파일도 즉시), 정확한 식별자 검색은 재현율 100%, 유니코드(한글) 기본 지원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한계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의미 검색 불가 — "입고" 로 물으면 코드에 그 글자가 없는 한 아무것도 안 나온다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검색마다 전체를 다시 읽는다. 수천만 줄을 하루 수백 번 뒤지면 비용이 누적된다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이 프로젝트에서의 자리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코딩 에이전트가 소스를 직접 훑을 때의 도구. 정확 식별자 질의(테이블명, FORM 이름)의 기준선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Zoekt — 트라이그램 인덱스 검색 엔진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02 검색 기술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188720"/>
            <a:ext cx="110642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정체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Go 로 작성된 서버형 코드 검색 엔진. 2016년 구글에서 시작, 현재 Sourcegraph 가 관리. Sourcegraph 인덱스 검색의 실체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동작 방식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모든 파일을 3글자 단위(트라이그램)로 쪼개 위치 표를 만든다. "hello" 검색 → hel · ell · llo 를 모두 가진 파일만 후보 → 실제 확인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정규식도 같은 방식(abc.*def → abc 와 def 를 모두 가진 파일). Russ Cox 의 구글 코드 검색 아이디어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universal-ctags 로 함수·클래스 정의를 뽑아 심볼 검색과 랭킹(정의 우선, 테스트 파일 후순위)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장점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수천 저장소 · 수억 줄에서 수십 밀리초. 다중 저장소 · 브랜치 동시 검색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한계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인덱스가 원본의 몇 배 크기, 빠르려면 메모리 상주. 재인덱싱 지연(보통 몇 분). 운영 부담. 여전히 글자 기반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쿼리 예</a:t>
            </a:r>
          </a:p>
          <a:p>
            <a:pPr lvl="1">
              <a:spcAft>
                <a:spcPts val="300"/>
              </a:spcAft>
            </a:pPr>
            <a:r>
              <a:rPr sz="1300" b="0">
                <a:solidFill>
                  <a:srgbClr val="5F6670"/>
                </a:solidFill>
                <a:latin typeface="맑은 고딕"/>
                <a:ea typeface="맑은 고딕"/>
              </a:rPr>
              <a:t>– r:backend lang:go parseConfig  ·  f:_test\.go$ -f:vendor  ·  sym:ParseConfig  ·  b:release-2.0 case:yes Foo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OpenGrok — 소스 브라우저 겸 검색기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02 검색 기술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188720"/>
            <a:ext cx="110642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정체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셋 중 가장 오래됨. Sun Microsystems 가 OpenSolaris 소스 탐색용으로 제작, 현재 Oracle 관리. Java + Apache Lucene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성격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검색 엔진이라기보다 "웹에서 코드를 읽는 도구". 모든 식별자에 링크(xref) — 클릭하면 정의로 점프, 참조 목록 표시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파일별 커밋 히스토리, 줄 단위 blame, 커밋 메시지 검색(hist:). Git · SVN · CVS · Perforce 등 다양한 VCS 통합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동작 방식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Lucene 역색인 — 단어 토큰 단위. parseConfig 는 토큰 하나라 parseConf 로는 안 잡히고 parseConf* 와일드카드가 필요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ctags 로 정의(defs) 와 참조(refs) 를 따로 인덱싱. 수십 개 언어 lexer 로 문법 강조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한계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Java 기반이라 메모리 소모 크고 대규모 인덱싱이 느림. 속도와 UI 는 Sourcegraph 계열에 밀리는 추세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쿼리 예</a:t>
            </a:r>
          </a:p>
          <a:p>
            <a:pPr lvl="1">
              <a:spcAft>
                <a:spcPts val="300"/>
              </a:spcAft>
            </a:pPr>
            <a:r>
              <a:rPr sz="1300" b="0">
                <a:solidFill>
                  <a:srgbClr val="5F6670"/>
                </a:solidFill>
                <a:latin typeface="맑은 고딕"/>
                <a:ea typeface="맑은 고딕"/>
              </a:rPr>
              <a:t>– defs:ParseConfig  ·  refs:ParseConfig  ·  path:src/net AND full:socket  ·  hist:"memory leak"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글자 기반 세 도구 비교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02 검색 기술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188720"/>
          <a:ext cx="11247118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035"/>
                <a:gridCol w="3244361"/>
                <a:gridCol w="3244361"/>
                <a:gridCol w="3244361"/>
              </a:tblGrid>
              <a:tr h="46736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/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ripgrep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Zoekt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OpenGrok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정체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로컬 CLI 도구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서버형 검색 엔진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서버형 코드 브라우저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매칭 기준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문자열 · 정규식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문자열 · 정규식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단어 토큰(와일드카드)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인덱스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없음 (매번 스캔)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트라이그램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Lucene 역색인 + ctags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규모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개인 PC · 프로젝트 하나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전사 수천 저장소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전사 · 여러 VCS 혼재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최신성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항상 최신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재인덱싱 후(분 단위)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재인덱싱 후(cron)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고유 강점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설치 즉시, 준비 없음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밀리초 응답, 심볼 랭킹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xref 탐색, 히스토리 검색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잘 맞는 질문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"이 이름 어디 있어"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"전사 코드에서 이 패턴"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"정의 · 참조 · 변경 이력"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공통 한계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 gridSpan="3"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의미 검색 불가 — "입고" 라는 뜻으로는 찾지 못한다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 hMerge="1"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/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 hMerge="1"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/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5806440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E07A1F"/>
                </a:solidFill>
                <a:latin typeface="맑은 고딕"/>
                <a:ea typeface="맑은 고딕"/>
              </a:rPr>
              <a:t>한 줄 요약: rg 는 "내 컴퓨터에서 지금 즉시", Zoekt 는 "회사 전체를 밀리초에", OpenGrok 은 "회사 코드를 웹에서 읽고 이력까지".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RAG — 검색으로 보강한 LLM 생성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02 검색 기술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188720"/>
            <a:ext cx="110642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정체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도구가 아니라 LLM 앱의 구조 이름. 질문 → 관련 조각 검색(Retrieval) → 프롬프트에 첨부 → LLM 이 답 생성(Generation)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검색 단계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문서를 청크로 쪼개 임베딩 모델로 벡터화 → 벡터 DB(pgvector, Qdrant, FAISS) 저장 → 질문 벡터와 유사도 검색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벡터만으로는 정확 키워드를 놓쳐서 요즘은 벡터 + 키워드(BM25) 하이브리드가 표준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강점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의미 매칭 — 코드에 login 이 한 줄도 없어도 authenticateUser() 를 찾는다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약점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정확 식별자는 몇 개 놓치거나 비슷한 것(parseConfigs, loadConfig) 을 섞어 온다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임베딩 인덱싱 비용이 가장 비쌈. 결과가 "생성된 답" 이라 틀릴 수 있어 출처 확인 필요. 응답은 초 단위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600" b="1">
                <a:solidFill>
                  <a:srgbClr val="0E7C86"/>
                </a:solidFill>
                <a:latin typeface="맑은 고딕"/>
                <a:ea typeface="맑은 고딕"/>
              </a:rPr>
              <a:t>핵심 통찰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RAG 의 R 자리에 rg / Zoekt 가 그대로 들어갈 수 있다(Sourcegraph Cody 가 Zoekt 를 검색기로 사용)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222222"/>
                </a:solidFill>
                <a:latin typeface="맑은 고딕"/>
                <a:ea typeface="맑은 고딕"/>
              </a:rPr>
              <a:t>▪ 코딩 에이전트는 오히려 임베딩에서 멀어지는 중 — 모델이 rg 를 반복 호출하는 에이전트형 검색. 식별자가 정확한 코드에선 충분히 잘 된다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LLM Wiki 방식 — 지식을 매번 도출하지 않고 컴파일한다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02 검색 기술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188720"/>
            <a:ext cx="110642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출처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Karpathy 의 llm-wiki 패턴(2026-04). raw/(원본, 불변) → wiki/(LLM 이 쓰고 유지하는 마크다운) + 스키마 규약 문서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세 가지 동작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ingest — 소스를 하나씩 넣으며 LLM 이 관련 페이지 10~15개를 갱신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query — LLM 이 index.md 에서 출발해 링크를 따라가며 답한다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lint — 모순 · 고아 페이지 · 깨진 링크를 주기적으로 잡는다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철학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RAG 처럼 매 질의마다 다시 도출하지 말고, 한 번 컴파일해서 계속 최신으로 유지한다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진짜로 더해주는 것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관계와 종합 — 테이블 페이지(이 테이블을 쓰는 프로그램 전부), 함수 페이지(호출자 전부), 프로그램을 가로지르는 프로세스 페이지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파일 경로가 곧 ID → git 이력 관리, 사람이 Obsidian 으로 읽고 고침, 어떤 에이전트든 폴더를 열어 씀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규모의 한계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"소스 수백 개 규모에서 index.md 만으로 잘 된다" (Karpathy). 프로그램 1만 개면 index.md 가 수십만 토큰 → 결국 위키를 검색할 엔진이 필요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OKF (Open Knowledge Format) — LLM 위키의 표준 규격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02 검색 기술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188720"/>
            <a:ext cx="110642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정체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구글 클라우드가 2026-06 공개한 오픈 포맷(v0.1) → v0.2(2026-07) 에서 신뢰 · 수명 필드 추가. 데이터와 시스템을 둘러싼 "지식" 을 사람과 에이전트가 함께 읽는 형태로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형식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마크다운 파일 하나 = 지식 하나. 상단 YAML frontmatter(기계용) + 본문(사람용). 디렉터리 트리로 묶은 것이 번들(git 레포 권장)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필수 필드는 type 하나. 권장: title · description · resource(대상 URI) · tags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신뢰 · 수명 필드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generated {by, at} 생성 주체  ·  verified [{by, at}] 검토 기록  ·  status draft / stable / deprecated  ·  stale_after  ·  sources 출처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행위자 표기: 에이전트 &lt;producer&gt;/&lt;version&gt;, 사람 human:&lt;id&gt;, 프로세스 process:&lt;id&gt;  →  human: 접두어로 신뢰 등급 판단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규칙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예약 파일 index.md(목차, 루트에만 okf_version) · log.md(변경 이력). 링크는 / 로 시작하는 번들 루트 상대 경로 권장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확장 키 자유 — 소비자는 모르는 키를 보존해야 하고, 없는 선택 필드 때문에 거부하면 안 된다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적합 조건: 모든 .md 에 파싱 가능한 frontmatter + 비어 있지 않은 type + 예약 파일 구조 준수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다섯 방식 종합 비교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03 종합 비교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18872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720"/>
                <a:gridCol w="1828800"/>
                <a:gridCol w="1828800"/>
                <a:gridCol w="2011680"/>
                <a:gridCol w="2011680"/>
                <a:gridCol w="2377440"/>
              </a:tblGrid>
              <a:tr h="4673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/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ripgrep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Zoekt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OpenGrok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RAG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LLM Wiki / OKF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정체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로컬 CLI 도구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서버형 검색 엔진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서버형 코드 브라우저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LLM 앱 구조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컴파일된 지식 저장소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매칭 기준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문자열 · 정규식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문자열 · 정규식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단어 토큰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의미(벡터 유사도)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링크 그래프 + 검색 엔진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인덱스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없음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트라이그램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Lucene 역색인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청크 임베딩 + 벡터 DB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마크다운 파일 + index.md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결과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일치 줄 전부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일치 줄 전부(랭킹)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일치 줄 + xref · 이력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생성된 답변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미리 쓴 페이지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응답 속도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밀리초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밀리초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밀리초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초 단위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즉시(조회) / 초(탐색)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최신성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항상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재인덱싱 후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재인덱싱 후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재임베딩 후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증분 재생성 후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구축 비용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없음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인덱싱 + 운영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인덱싱 + 운영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임베딩 + LLM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LLM(설명 + 종합)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잘 맞는 질문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이 이름 어디 있어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전사에서 이 패턴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정의 · 참조 · 이력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이거 어떻게 동작해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이 업무의 경로가 뭐뭐 있어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5806440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E07A1F"/>
                </a:solidFill>
                <a:latin typeface="맑은 고딕"/>
                <a:ea typeface="맑은 고딕"/>
              </a:rPr>
              <a:t>글자 검색은 "어디", RAG 는 "어떻게", 위키는 "미리 정리된 답". 세 층을 겹쳐 쓰는 것이 정답이다.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ABAP 에 적용할 때의 시사점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03 종합 비교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56692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400" b="1">
                <a:solidFill>
                  <a:srgbClr val="0E7C86"/>
                </a:solidFill>
                <a:latin typeface="맑은 고딕"/>
                <a:ea typeface="맑은 고딕"/>
              </a:rPr>
              <a:t>어휘 격차를 메우는 것이 핵심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ABAP 코드를 그대로 임베딩하면 성능이 낮다. LLM 은 SAP 도메인을 알아서 BAPI_GOODSMVT_CREATE + GM_CODE 01 을 "구매오더 기준 입고 전기" 로 읽는다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설명은 한국어 + SAP 영어 용어(Goods Receipt, GR) + 기술 객체(MSEG, BWART 101) 를 반드시 병기 — 질의가 어느 쪽으로 와도 맞도록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400" b="1">
                <a:solidFill>
                  <a:srgbClr val="0E7C86"/>
                </a:solidFill>
                <a:latin typeface="맑은 고딕"/>
                <a:ea typeface="맑은 고딕"/>
              </a:rPr>
              <a:t>청킹은 문법 구조를 따른다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FORM · METHOD · FUNCTION · MODULE · 이벤트 블록 경계. 줄 번호는 파서가 결정(LLM 이 매긴 줄 번호는 못 믿는다)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INCLUDE 병합 — 메인만 보면 로직이 없다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400" b="1">
                <a:solidFill>
                  <a:srgbClr val="0E7C86"/>
                </a:solidFill>
                <a:latin typeface="맑은 고딕"/>
                <a:ea typeface="맑은 고딕"/>
              </a:rPr>
              <a:t>설명 생성에는 문맥을 준다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프로그램 요약 + 전역 선언 + unit 코드의 2단계. 텍스트 심볼 · 메시지 · T-Code 같은 SAP 의 공짜 문맥 활용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1143000"/>
            <a:ext cx="557784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400" b="1">
                <a:solidFill>
                  <a:srgbClr val="0E7C86"/>
                </a:solidFill>
                <a:latin typeface="맑은 고딕"/>
                <a:ea typeface="맑은 고딕"/>
              </a:rPr>
              <a:t>검색은 하이브리드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실제 질의는 "MSEG 업데이트하는 입고 로직" 처럼 자연어 + 식별자가 섞인다 → 벡터 + BM25 + RRF + 다국어 리랭커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질의 쪽 용어 사전 확장(입고 = GR = Goods Receipt = 101) 이 싸고 효과 큼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400" b="1">
                <a:solidFill>
                  <a:srgbClr val="0E7C86"/>
                </a:solidFill>
                <a:latin typeface="맑은 고딕"/>
                <a:ea typeface="맑은 고딕"/>
              </a:rPr>
              <a:t>현실적 문제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"입고 로직" 은 수백 개가 나온다 → 프로그램 단위로 묶고 모듈 · 패키지 · 테이블 필터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_BAK · _COPY · _TEST 복사본 천지 → unit 해시로 완전 중복 묶기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400" b="1">
                <a:solidFill>
                  <a:srgbClr val="0E7C86"/>
                </a:solidFill>
                <a:latin typeface="맑은 고딕"/>
                <a:ea typeface="맑은 고딕"/>
              </a:rPr>
              <a:t>정답셋이 가장 중요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실제 질의 50~100개와 정답 프로그램 / unit 을 먼저 받고 recall@10 · MRR 측정. 설명 없는 베이스라인과 비교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400" b="1">
                <a:solidFill>
                  <a:srgbClr val="0E7C86"/>
                </a:solidFill>
                <a:latin typeface="맑은 고딕"/>
                <a:ea typeface="맑은 고딕"/>
              </a:rPr>
              <a:t>안전장치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LLM 설명은 틀릴 수 있다 → 파서 사실을 근거로 쓰게 하고 결과 화면에 항상 코드를 함께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프로젝트 현재 구조 — 파이프라인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04 현재 구조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1371600"/>
            <a:ext cx="1783080" cy="822960"/>
          </a:xfrm>
          <a:prstGeom prst="roundRect">
            <a:avLst/>
          </a:prstGeom>
          <a:solidFill>
            <a:srgbClr val="5F6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수집 JSON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2240280"/>
            <a:ext cx="18745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222222"/>
                </a:solidFill>
                <a:latin typeface="맑은 고딕"/>
                <a:ea typeface="맑은 고딕"/>
              </a:rPr>
              <a:t>data/raw
프로그램·인클루드 소스
패키지 목록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194560" y="1783080"/>
            <a:ext cx="118872" cy="0"/>
          </a:xfrm>
          <a:prstGeom prst="line">
            <a:avLst/>
          </a:prstGeom>
          <a:ln w="22225">
            <a:solidFill>
              <a:srgbClr val="5F667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313432" y="1371600"/>
            <a:ext cx="1783080" cy="82296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Stage 1</a:t>
            </a:r>
          </a:p>
          <a:p>
            <a:pPr algn="ctr"/>
            <a:r>
              <a:rPr sz="1200" b="0">
                <a:solidFill>
                  <a:srgbClr val="FFFFFF"/>
                </a:solidFill>
                <a:latin typeface="맑은 고딕"/>
                <a:ea typeface="맑은 고딕"/>
              </a:rPr>
              <a:t>정규화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67712" y="2240280"/>
            <a:ext cx="18745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222222"/>
                </a:solidFill>
                <a:latin typeface="맑은 고딕"/>
                <a:ea typeface="맑은 고딕"/>
              </a:rPr>
              <a:t>ingest/normalize
줄바꿈 아티팩트 제거
인클루드별 파일화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096512" y="1783080"/>
            <a:ext cx="118872" cy="0"/>
          </a:xfrm>
          <a:prstGeom prst="line">
            <a:avLst/>
          </a:prstGeom>
          <a:ln w="22225">
            <a:solidFill>
              <a:srgbClr val="5F667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215384" y="1371600"/>
            <a:ext cx="1783080" cy="82296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Stage 2</a:t>
            </a:r>
          </a:p>
          <a:p>
            <a:pPr algn="ctr"/>
            <a:r>
              <a:rPr sz="1200" b="0">
                <a:solidFill>
                  <a:srgbClr val="FFFFFF"/>
                </a:solidFill>
                <a:latin typeface="맑은 고딕"/>
                <a:ea typeface="맑은 고딕"/>
              </a:rPr>
              <a:t>구조 파싱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69664" y="2240280"/>
            <a:ext cx="18745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222222"/>
                </a:solidFill>
                <a:latin typeface="맑은 고딕"/>
                <a:ea typeface="맑은 고딕"/>
              </a:rPr>
              <a:t>parser/
unit·참조·데이터플로우
호출그래프 (LLM 없음)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998464" y="1783080"/>
            <a:ext cx="118872" cy="0"/>
          </a:xfrm>
          <a:prstGeom prst="line">
            <a:avLst/>
          </a:prstGeom>
          <a:ln w="22225">
            <a:solidFill>
              <a:srgbClr val="5F667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117336" y="1371600"/>
            <a:ext cx="1783080" cy="82296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Stage 4</a:t>
            </a:r>
          </a:p>
          <a:p>
            <a:pPr algn="ctr"/>
            <a:r>
              <a:rPr sz="1200" b="0">
                <a:solidFill>
                  <a:srgbClr val="FFFFFF"/>
                </a:solidFill>
                <a:latin typeface="맑은 고딕"/>
                <a:ea typeface="맑은 고딕"/>
              </a:rPr>
              <a:t>인덱싱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71616" y="2240280"/>
            <a:ext cx="18745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222222"/>
                </a:solidFill>
                <a:latin typeface="맑은 고딕"/>
                <a:ea typeface="맑은 고딕"/>
              </a:rPr>
              <a:t>index/
SQLite + FTS5
단어 + 한글 2-gram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900416" y="1783080"/>
            <a:ext cx="118872" cy="0"/>
          </a:xfrm>
          <a:prstGeom prst="line">
            <a:avLst/>
          </a:prstGeom>
          <a:ln w="22225">
            <a:solidFill>
              <a:srgbClr val="5F667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019288" y="1371600"/>
            <a:ext cx="1783080" cy="822960"/>
          </a:xfrm>
          <a:prstGeom prst="round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Stage 3</a:t>
            </a:r>
          </a:p>
          <a:p>
            <a:pPr algn="ctr"/>
            <a:r>
              <a:rPr sz="1200" b="0">
                <a:solidFill>
                  <a:srgbClr val="FFFFFF"/>
                </a:solidFill>
                <a:latin typeface="맑은 고딕"/>
                <a:ea typeface="맑은 고딕"/>
              </a:rPr>
              <a:t>LLM 요약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73568" y="2240280"/>
            <a:ext cx="18745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222222"/>
                </a:solidFill>
                <a:latin typeface="맑은 고딕"/>
                <a:ea typeface="맑은 고딕"/>
              </a:rPr>
              <a:t>summarize/
unit 한국어 요약 JSON
사실은 파서 값 우선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9802368" y="1783080"/>
            <a:ext cx="118872" cy="0"/>
          </a:xfrm>
          <a:prstGeom prst="line">
            <a:avLst/>
          </a:prstGeom>
          <a:ln w="22225">
            <a:solidFill>
              <a:srgbClr val="5F667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9921240" y="1371600"/>
            <a:ext cx="1783080" cy="822960"/>
          </a:xfrm>
          <a:prstGeom prst="roundRect">
            <a:avLst/>
          </a:prstGeom>
          <a:solidFill>
            <a:srgbClr val="1B2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Stage 5</a:t>
            </a:r>
          </a:p>
          <a:p>
            <a:pPr algn="ctr"/>
            <a:r>
              <a:rPr sz="1200" b="0">
                <a:solidFill>
                  <a:srgbClr val="FFFFFF"/>
                </a:solidFill>
                <a:latin typeface="맑은 고딕"/>
                <a:ea typeface="맑은 고딕"/>
              </a:rPr>
              <a:t>질의 API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75520" y="2240280"/>
            <a:ext cx="18745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222222"/>
                </a:solidFill>
                <a:latin typeface="맑은 고딕"/>
                <a:ea typeface="맑은 고딕"/>
              </a:rPr>
              <a:t>query/api :8100
검색·요약·추적·그래프
opencode-be 툴이 호출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1480" y="3749039"/>
            <a:ext cx="5486400" cy="731520"/>
          </a:xfrm>
          <a:prstGeom prst="roundRect">
            <a:avLst/>
          </a:prstGeom>
          <a:solidFill>
            <a:srgbClr val="1B2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wiki_out/  →  wiki/  (OKF v0.2 번들)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1480" y="4526280"/>
            <a:ext cx="5486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22222"/>
                </a:solidFill>
                <a:latin typeface="맑은 고딕"/>
                <a:ea typeface="맑은 고딕"/>
              </a:rPr>
              <a:t>programs/ · packages/ · concepts/ (git 커밋, 사람 교정 보존 병합)
units/ (재생성 산출물, git 제외)
index.md 매니페스트 · validate.py 적합성 검사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49039"/>
            <a:ext cx="5486400" cy="731520"/>
          </a:xfrm>
          <a:prstGeom prst="round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Stage 6  평가  (eval/run_eval)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4526280"/>
            <a:ext cx="5486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22222"/>
                </a:solidFill>
                <a:latin typeface="맑은 고딕"/>
                <a:ea typeface="맑은 고딕"/>
              </a:rPr>
              <a:t>질문셋(find / trace / explain) 으로 recall@5 · @10, 추적 unit 포함률, 키워드 적중률 측정
프롬프트 · 사전 변경 전후 비교용으로 결과 저장</a:t>
            </a:r>
          </a:p>
        </p:txBody>
      </p:sp>
      <p:cxnSp>
        <p:nvCxnSpPr>
          <p:cNvPr id="29" name="Connector 28"/>
          <p:cNvCxnSpPr/>
          <p:nvPr/>
        </p:nvCxnSpPr>
        <p:spPr>
          <a:xfrm flipH="1">
            <a:off x="3154680" y="3200400"/>
            <a:ext cx="5760720" cy="548639"/>
          </a:xfrm>
          <a:prstGeom prst="line">
            <a:avLst/>
          </a:prstGeom>
          <a:ln w="22225">
            <a:solidFill>
              <a:srgbClr val="5F667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48640" y="5852160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B2A41"/>
                </a:solidFill>
                <a:latin typeface="맑은 고딕"/>
                <a:ea typeface="맑은 고딕"/>
              </a:rPr>
              <a:t>원칙: 사실은 파서가, 해석은 LLM 이. 청킹은 토큰이 아니라 ABAP 문법 단위. 모든 산출물은 코드 해시에 묶여 증분 처리.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다섯 방식이 현재 구조에 들어간 자리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04 현재 구조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188720"/>
          <a:ext cx="11247119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1972"/>
                <a:gridCol w="7685531"/>
                <a:gridCol w="1499616"/>
              </a:tblGrid>
              <a:tr h="692331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방식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이 프로젝트에서의 대응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상태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</a:tr>
              <a:tr h="692331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ripgrep / Zoekt
(글자 기반 검색)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SQLite FTS5 — 프로그램 · unit 이름, 타이틀, 헤더 주석을 단어 + 한글 2-gram 으로 검색
코딩 에이전트(opencode-be)는 /programs/{name}/source 로 원문을 받아 직접 훑는다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동작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92331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OpenGrok
(xref · 정의 · 참조)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파서가 만든 구조 도구 — trace(변수 선언 · 쓰기 지점 재귀 전개), call-graph, who-calls, tables/{name}/usage
= OpenGrok 의 defs / refs / xref 역할을 LLM 없이 API 로 제공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동작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692331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RAG — 설명 레이어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Stage 3 unit 요약 JSON (purpose_ko · steps · business_tags · keywords_ko)
파서 사실(tables · calls)을 프롬프트에 넣고 결과도 파서 값으로 덮어씀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골격 완성
키 확보 후 실행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92331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RAG — 벡터 검색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임베딩 모델 미정으로 보류. EMBED_* 설정 자리와 pgvector 스키마(index/schema_postgres.sql) 는 확보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보류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692331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LLM Wiki / OKF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wiki_out — OKF v0.2 번들 1,041 문서, 적합성 검사 0 오류
generated / verified / status 표준 필드, x-* 확장 필드, 사람 교정 보존 병합(merge.py)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동작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92334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에이전트형 검색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opencode-be 커스텀 툴이 이 API 를 호출하며 검색 → 요약 → 코드 → 추적을 반복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동작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진행 상태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04 현재 구조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56692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완료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Stage 1 · 2 · 4 · 5 · 6 동작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샘플 검증: 14개 프로그램, FORM 73개, 미인식 문장 0.1%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find 질문 recall@5 = 1.0 (단, 질문 4개)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OKF 위키 1,041 문서 생성 · 적합성 검사 통과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인제스트 API(/ingest) → 정규화 · 파싱 · 적재 · 백그라운드 요약 · 위키 재생성까지 자동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관측소 대시보드 · LLM 사용량 / 비용 로그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1143000"/>
            <a:ext cx="557784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부분 완료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Stage 3 요약 — unit 46 완료 / 6 실패 / 974 미실행 (모델 키 확보 후 전량 실행)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프로그램 단위 요약 — 스키마만 있고 생성 코드 없음 → 프로그램 위키 문서가 전부 draft</a:t>
            </a:r>
          </a:p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보류 (ASSUMPTIONS.md)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벡터 검색 — 임베딩 모델 미정, FTS 만 사용 중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PostgreSQL 전환 — SQLite 로 시작, 전량 적재 후 성능 보고 결정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DDIC 테이블 텍스트 · T-Code 데이터 — 스키마만 존재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전역 클래스 · 펑션그룹 소스 — 미수집, 외부 노드로만 표시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방향성 — 3층 응답 구조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05 방향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188720"/>
            <a:ext cx="2926080" cy="1325880"/>
          </a:xfrm>
          <a:prstGeom prst="roundRect">
            <a:avLst/>
          </a:prstGeom>
          <a:solidFill>
            <a:srgbClr val="1B2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</a:rPr>
              <a:t>1층  프로세스 페이지 조회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맑은 고딕"/>
                <a:ea typeface="맑은 고딕"/>
              </a:rPr>
              <a:t>즉시 · LLM 없음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6160" y="1188720"/>
            <a:ext cx="8229600" cy="1325880"/>
          </a:xfrm>
          <a:prstGeom prst="rect">
            <a:avLst/>
          </a:prstGeom>
          <a:solidFill>
            <a:srgbClr val="F2F4F7"/>
          </a:solidFill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"입고 처리하는 로직" 처럼 자주 나오는 넓은 질문은 답을 미리 써 둔다
"입고 처리는 세 경로: ZMM_GR_POST(MIGO 대체) · ZMM_IF_WMS_GR(WMS 인터페이스) · 공통 FM …"
위키 processes/ 페이지를 질의 시점에 그대로 조회 — 청크 300개 나열보다 낫다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697480"/>
            <a:ext cx="2926080" cy="132588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</a:rPr>
              <a:t>2층  하이브리드 검색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맑은 고딕"/>
                <a:ea typeface="맑은 고딕"/>
              </a:rPr>
              <a:t>1초 이내 · 질의 임베딩 1회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2697480"/>
            <a:ext cx="8229600" cy="1325880"/>
          </a:xfrm>
          <a:prstGeom prst="rect">
            <a:avLst/>
          </a:prstGeom>
          <a:solidFill>
            <a:srgbClr val="F2F4F7"/>
          </a:solidFill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위키 description + unit 요약 + 텍스트 심볼을 대상으로 FTS/BM25 + 벡터 → RRF 병합 → (선택) 리랭커
frontmatter(모듈 · 패키지 · 테이블 · 변경일) 가 그대로 필터 메타데이터
결과는 프로그램 단위로 묶어 보여주고 펼치면 unit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4206240"/>
            <a:ext cx="2926080" cy="1325880"/>
          </a:xfrm>
          <a:prstGeom prst="round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</a:rPr>
              <a:t>3층  에이전트 심층 탐색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맑은 고딕"/>
                <a:ea typeface="맑은 고딕"/>
              </a:rPr>
              <a:t>수 초 ~ 수십 초 · LLM 사용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4206240"/>
            <a:ext cx="8229600" cy="1325880"/>
          </a:xfrm>
          <a:prstGeom prst="rect">
            <a:avLst/>
          </a:prstGeom>
          <a:solidFill>
            <a:srgbClr val="F2F4F7"/>
          </a:solidFill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새로운 심층 질문은 에이전트가 위키 링크와 trace / call-graph / usage 도구를 따라가며 답한다
"어디서 채워지나 · 누가 호출하나" 같은 사실은 파서 도구로 확인, 해석은 위키 본문에서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806440"/>
            <a:ext cx="11064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E07A1F"/>
                </a:solidFill>
                <a:latin typeface="맑은 고딕"/>
                <a:ea typeface="맑은 고딕"/>
              </a:rPr>
              <a:t>속도를 지키는 규칙: 1층 · 2층의 질의 경로에는 LLM 을 넣지 않는다. LLM 은 인덱싱(배치) 과 3층에서만 돈다.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보강 과제 — 우선순위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05 방향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188720"/>
          <a:ext cx="11247119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59"/>
                <a:gridCol w="457200"/>
                <a:gridCol w="3657600"/>
                <a:gridCol w="58521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구분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#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과제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근거 / 현재 상태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검색 품질
(높음)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LLM 요약 결과를 검색 인덱스에 반영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unit_fts · program_fts 가 적재 시점의 이름 · 주석만 담고 요약 후 갱신 없음 → 설명 레이어가 검색에 쓰이지 않는다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/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프로그램 단위 요약 생성 + 2단계 문맥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ProgramSummary 스키마만 존재. unit 프롬프트에 프로그램 요약 · 전역 선언이 없어 설명이 뭉개질 구조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빠른 승리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텍스트 심볼(TEXT-nnn) 한국어 치환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meta.json 에 저장되고 파서도 추출하지만 프롬프트 · FTS 에 미반영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/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용어 사전으로 질의 확장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domain_glossary.yaml 이 concepts/ 문서로만 쓰임. 입고 → GR · 101 확장 없음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/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영어 키워드 · SAP 객체명 필드 추가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purpose_en 이 빈 값, keywords_en · sap_objects 없음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품질 · 규모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6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중복 unit 해시 묶기 · 요약 재사용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샘플에서 code_hash 중복 그룹 108개, ZMMR10021_COPY 존재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/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정답셋 50~100 문항 + MRR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현재 4문항, recall 만 측정, 베이스라인 비교 없음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/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8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요약 병렬 실행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llm_concurrency=4 설정만 있고 러너는 순차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위키 확장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tables/ · functions/ · tcodes/ 엔티티 페이지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table_ref · call_edge 에서 LLM 없이 결정론적으로 생성 가능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/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10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프로세스 페이지(reduce) · 계층 index.md · log.md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1층 응답의 재료. 프로그램 요약을 모듈 · 키워드로 묶어 근거 인용과 함께 종합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로드맵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05 방향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280160"/>
            <a:ext cx="2697480" cy="6858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</a:rPr>
              <a:t>Phase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2697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검색 품질 기반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514600"/>
            <a:ext cx="2697480" cy="1051560"/>
          </a:xfrm>
          <a:prstGeom prst="rect">
            <a:avLst/>
          </a:prstGeom>
          <a:solidFill>
            <a:srgbClr val="F2F4F7"/>
          </a:solidFill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22222"/>
                </a:solidFill>
                <a:latin typeface="맑은 고딕"/>
                <a:ea typeface="맑은 고딕"/>
              </a:rPr>
              <a:t>과제 1~5
정답셋 50~100 확보
recall@10 · MRR 기준선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154680" y="1618488"/>
            <a:ext cx="182880" cy="0"/>
          </a:xfrm>
          <a:prstGeom prst="line">
            <a:avLst/>
          </a:prstGeom>
          <a:ln w="22225">
            <a:solidFill>
              <a:srgbClr val="5F667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337560" y="1280160"/>
            <a:ext cx="2697480" cy="6858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</a:rPr>
              <a:t>Phase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37560" y="2011680"/>
            <a:ext cx="2697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전량 적재 파일럿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2514600"/>
            <a:ext cx="2697480" cy="1051560"/>
          </a:xfrm>
          <a:prstGeom prst="rect">
            <a:avLst/>
          </a:prstGeom>
          <a:solidFill>
            <a:srgbClr val="F2F4F7"/>
          </a:solidFill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22222"/>
                </a:solidFill>
                <a:latin typeface="맑은 고딕"/>
                <a:ea typeface="맑은 고딕"/>
              </a:rPr>
              <a:t>모듈 200개 프로그램
요약 병렬화 · 중복 묶기
베이스라인 vs 설명 레이어 측정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035040" y="1618488"/>
            <a:ext cx="182880" cy="0"/>
          </a:xfrm>
          <a:prstGeom prst="line">
            <a:avLst/>
          </a:prstGeom>
          <a:ln w="22225">
            <a:solidFill>
              <a:srgbClr val="5F667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217920" y="1280160"/>
            <a:ext cx="2697480" cy="685800"/>
          </a:xfrm>
          <a:prstGeom prst="round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</a:rPr>
              <a:t>Phase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0" y="2011680"/>
            <a:ext cx="2697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E07A1F"/>
                </a:solidFill>
                <a:latin typeface="맑은 고딕"/>
                <a:ea typeface="맑은 고딕"/>
              </a:rPr>
              <a:t>하이브리드 검색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2514600"/>
            <a:ext cx="2697480" cy="1051560"/>
          </a:xfrm>
          <a:prstGeom prst="rect">
            <a:avLst/>
          </a:prstGeom>
          <a:solidFill>
            <a:srgbClr val="F2F4F7"/>
          </a:solidFill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22222"/>
                </a:solidFill>
                <a:latin typeface="맑은 고딕"/>
                <a:ea typeface="맑은 고딕"/>
              </a:rPr>
              <a:t>다국어 임베딩 모델 확정
(bge-m3 · multilingual-e5 계열)
pgvector · RRF · 리랭커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915400" y="1618488"/>
            <a:ext cx="182880" cy="0"/>
          </a:xfrm>
          <a:prstGeom prst="line">
            <a:avLst/>
          </a:prstGeom>
          <a:ln w="22225">
            <a:solidFill>
              <a:srgbClr val="5F667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98280" y="1280160"/>
            <a:ext cx="2697480" cy="685800"/>
          </a:xfrm>
          <a:prstGeom prst="roundRect">
            <a:avLst/>
          </a:prstGeom>
          <a:solidFill>
            <a:srgbClr val="1B2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</a:rPr>
              <a:t>Phase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98280" y="2011680"/>
            <a:ext cx="26974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B2A41"/>
                </a:solidFill>
                <a:latin typeface="맑은 고딕"/>
                <a:ea typeface="맑은 고딕"/>
              </a:rPr>
              <a:t>위키 확장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98280" y="2514600"/>
            <a:ext cx="2697480" cy="1051560"/>
          </a:xfrm>
          <a:prstGeom prst="rect">
            <a:avLst/>
          </a:prstGeom>
          <a:solidFill>
            <a:srgbClr val="F2F4F7"/>
          </a:solidFill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22222"/>
                </a:solidFill>
                <a:latin typeface="맑은 고딕"/>
                <a:ea typeface="맑은 고딕"/>
              </a:rPr>
              <a:t>엔티티 · 프로세스 페이지
계층 index.md · log.md
lint(링크 · 고아 · 인용) 강화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3840480"/>
            <a:ext cx="110642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400" b="1">
                <a:solidFill>
                  <a:srgbClr val="0E7C86"/>
                </a:solidFill>
                <a:latin typeface="맑은 고딕"/>
                <a:ea typeface="맑은 고딕"/>
              </a:rPr>
              <a:t>규모와 비용 감 (대화에서 추정한 수치)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3천만 줄 → 입력 3~6억 토큰, unit 당 설명 150토큰이면 출력 5천만 토큰 안팎. 모델 단가에 따라 수백~수천 달러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배치 병렬로 하루 이틀이면 전체 인덱스. 이후 unit 해시 기반 증분이라 유지 비용은 작다. 임베딩 비용은 그에 비하면 무시할 수준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222222"/>
                </a:solidFill>
                <a:latin typeface="맑은 고딕"/>
                <a:ea typeface="맑은 고딕"/>
              </a:rPr>
              <a:t>▪ 위키 reduce(프로세스 페이지) 와 유지보수까지 더하면 플랫 설명 방식의 1.5~3배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지킬 원칙과 리스크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05 방향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143000"/>
            <a:ext cx="56692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</a:pPr>
            <a:r>
              <a:rPr sz="1500" b="1">
                <a:solidFill>
                  <a:srgbClr val="0E7C86"/>
                </a:solidFill>
                <a:latin typeface="맑은 고딕"/>
                <a:ea typeface="맑은 고딕"/>
              </a:rPr>
              <a:t>원칙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사실은 파서가, 해석은 LLM 이 — tables · calls · writes 는 항상 파서 값이 우선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질의 경로에 LLM 을 넣지 않는다 — 검색은 1초, 설명은 클릭했을 때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모든 산출물은 코드 해시에 묶여 증분 처리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한국어 우선 + SAP 영어 용어 · 기술 객체명 병기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222222"/>
                </a:solidFill>
                <a:latin typeface="맑은 고딕"/>
                <a:ea typeface="맑은 고딕"/>
              </a:rPr>
              <a:t>▪ 사람 교정(verified: human:) 은 덮어쓰지 않는다 — 코드가 바뀌면 draft 로 내리고 재검토 목록에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309360" y="1188720"/>
          <a:ext cx="54864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3291840"/>
              </a:tblGrid>
              <a:tr h="692331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리스크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</a:rPr>
                        <a:t>대응</a:t>
                      </a:r>
                    </a:p>
                  </a:txBody>
                  <a:tcPr marL="73152" marR="73152" marT="36576" marB="36576" anchor="ctr">
                    <a:solidFill>
                      <a:srgbClr val="1B2A41"/>
                    </a:solidFill>
                  </a:tcPr>
                </a:tc>
              </a:tr>
              <a:tr h="692331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LLM 설명 오류
(플래그 하나 잘못 읽고 입고를 출고로)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파서 사실을 근거로 쓰게 강제, confidence · unclear 기록, 결과 화면에 항상 코드 병기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92331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위키가 "두 번째 관리 대상" 이 됨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오너 지정, 증분 재생성, LLM 섹션과 사람 섹션 분리(merge.py)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692331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프로세스 페이지의 종합 오류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unit 인용을 강제하고 lint 로 "인용한 unit 이 실제 존재하는가" 검사. 검토된 페이지만 verified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92331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OKF 가 초기 규격(v0.2) 이라 변동 가능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docs/okf-version.md 에 채택 버전 · 필드 매핑 고정. 확장 키는 x- 접두어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  <a:tr h="692331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규모 — unit 문서 1만 프로그램이면 약 70만 파일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units/ 는 git 제외. 필요 시 프로그램 문서 안 H2 섹션으로 통합, 거대 프로그램만 분리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92334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소스 반출 우려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22222"/>
                          </a:solidFill>
                          <a:latin typeface="맑은 고딕"/>
                          <a:ea typeface="맑은 고딕"/>
                        </a:rPr>
                        <a:t>설명 생성만 사내망 모델로 돌리는 선택지 유지 (엔드포인트는 환경변수로만 결정)</a:t>
                      </a:r>
                    </a:p>
                  </a:txBody>
                  <a:tcPr marL="73152" marR="73152" marT="36576" marB="36576" anchor="ctr">
                    <a:solidFill>
                      <a:srgbClr val="F2F4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맑은 고딕"/>
                <a:ea typeface="맑은 고딕"/>
              </a:rPr>
              <a:t>정리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228600"/>
            <a:ext cx="32918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B8C4D6"/>
                </a:solidFill>
                <a:latin typeface="맑은 고딕"/>
                <a:ea typeface="맑은 고딕"/>
              </a:rPr>
              <a:t>요약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680"/>
            <a:ext cx="12191695" cy="54864"/>
          </a:xfrm>
          <a:prstGeom prst="rect">
            <a:avLst/>
          </a:prstGeom>
          <a:solidFill>
            <a:srgbClr val="E0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731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F6670"/>
                </a:solidFill>
                <a:latin typeface="맑은 고딕"/>
                <a:ea typeface="맑은 고딕"/>
              </a:rPr>
              <a:t>abap-indexing · 검색 기술 비교와 프로젝트 방향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371600"/>
            <a:ext cx="110642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222222"/>
                </a:solidFill>
                <a:latin typeface="맑은 고딕"/>
                <a:ea typeface="맑은 고딕"/>
              </a:rPr>
              <a:t>▪ 글자 검색(ripgrep · Zoekt · OpenGrok) 은 "어디" 를, RAG 는 "어떻게" 를, LLM 위키는 "미리 정리된 답" 을 준다. 서로 대체재가 아니라 층이다</a:t>
            </a:r>
          </a:p>
          <a:p>
            <a:pPr>
              <a:spcAft>
                <a:spcPts val="600"/>
              </a:spcAft>
            </a:pPr>
            <a:r>
              <a:rPr sz="1600" b="0">
                <a:solidFill>
                  <a:srgbClr val="222222"/>
                </a:solidFill>
                <a:latin typeface="맑은 고딕"/>
                <a:ea typeface="맑은 고딕"/>
              </a:rPr>
              <a:t>▪ ABAP 는 어휘 격차 때문에 코드를 그대로 검색 · 임베딩해서는 안 되고, 파서 사실 위에 LLM 한국어 설명을 얹어 그것을 검색해야 한다</a:t>
            </a:r>
          </a:p>
          <a:p>
            <a:pPr>
              <a:spcAft>
                <a:spcPts val="600"/>
              </a:spcAft>
            </a:pPr>
            <a:r>
              <a:rPr sz="1600" b="0">
                <a:solidFill>
                  <a:srgbClr val="222222"/>
                </a:solidFill>
                <a:latin typeface="맑은 고딕"/>
                <a:ea typeface="맑은 고딕"/>
              </a:rPr>
              <a:t>▪ 이 프로젝트는 이미 그 뼈대를 갖췄다 — 문법 단위 파서, 구조 도구(xref 역할), 요약 골격, OKF v0.2 위키, 에이전트 연동</a:t>
            </a:r>
          </a:p>
          <a:p>
            <a:pPr>
              <a:spcAft>
                <a:spcPts val="600"/>
              </a:spcAft>
            </a:pPr>
            <a:r>
              <a:rPr sz="1600" b="0">
                <a:solidFill>
                  <a:srgbClr val="222222"/>
                </a:solidFill>
                <a:latin typeface="맑은 고딕"/>
                <a:ea typeface="맑은 고딕"/>
              </a:rPr>
              <a:t>▪ 가장 큰 공백은 "요약이 검색 인덱스에 들어가지 않는 것" 과 "프로그램 단위 요약이 없는 것". 이 둘이 검색 품질을 직접 좌우한다</a:t>
            </a:r>
          </a:p>
          <a:p>
            <a:pPr>
              <a:spcAft>
                <a:spcPts val="600"/>
              </a:spcAft>
            </a:pPr>
            <a:r>
              <a:rPr sz="1600" b="0">
                <a:solidFill>
                  <a:srgbClr val="222222"/>
                </a:solidFill>
                <a:latin typeface="맑은 고딕"/>
                <a:ea typeface="맑은 고딕"/>
              </a:rPr>
              <a:t>▪ 다음 단계는 정답셋을 먼저 확보하고, Phase 1 과제로 검색 품질의 기준선을 만든 뒤, 모듈 200개 파일럿으로 숫자를 확인하는 것이다</a:t>
            </a:r>
          </a:p>
          <a:p>
            <a:pPr>
              <a:spcAft>
                <a:spcPts val="600"/>
              </a:spcAft>
            </a:pPr>
            <a:r>
              <a:rPr sz="1600" b="0">
                <a:solidFill>
                  <a:srgbClr val="222222"/>
                </a:solidFill>
                <a:latin typeface="맑은 고딕"/>
                <a:ea typeface="맑은 고딕"/>
              </a:rPr>
              <a:t>▪ 최종 모습은 3층 — 프로세스 페이지 즉시 조회 / 하이브리드 검색 1초 / 에이전트 심층 탐색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