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552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9877"/>
            <a:ext cx="113659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222222"/>
                </a:solidFill>
                <a:latin typeface="Malgun Gothic"/>
              </a:rPr>
              <a:t>ABAP </a:t>
            </a:r>
            <a:r>
              <a:rPr sz="2400" b="1" dirty="0" err="1">
                <a:solidFill>
                  <a:srgbClr val="222222"/>
                </a:solidFill>
                <a:latin typeface="Malgun Gothic"/>
              </a:rPr>
              <a:t>소스</a:t>
            </a:r>
            <a:r>
              <a:rPr sz="24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2400" b="1" dirty="0" err="1">
                <a:solidFill>
                  <a:srgbClr val="222222"/>
                </a:solidFill>
                <a:latin typeface="Malgun Gothic"/>
              </a:rPr>
              <a:t>전처리</a:t>
            </a:r>
            <a:r>
              <a:rPr sz="24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2400" b="1" dirty="0" err="1">
                <a:solidFill>
                  <a:srgbClr val="222222"/>
                </a:solidFill>
                <a:latin typeface="Malgun Gothic"/>
              </a:rPr>
              <a:t>파이프라인</a:t>
            </a:r>
            <a:endParaRPr sz="2400" b="1" dirty="0">
              <a:solidFill>
                <a:srgbClr val="222222"/>
              </a:solidFill>
              <a:latin typeface="Malgun Gothic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411480" y="822960"/>
            <a:ext cx="11365992" cy="0"/>
          </a:xfrm>
          <a:prstGeom prst="line">
            <a:avLst/>
          </a:prstGeom>
          <a:ln w="19050">
            <a:solidFill>
              <a:srgbClr val="B97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1480" y="1016653"/>
            <a:ext cx="11365992" cy="274320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9496" y="1057801"/>
            <a:ext cx="7501554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Malgun Gothic"/>
              </a:rPr>
              <a:t>① 전처리 — 원본 ABAP 오브젝트를 의미 단위(로직 조각)로 분해</a:t>
            </a:r>
            <a:endParaRPr sz="1000" b="1" dirty="0">
              <a:solidFill>
                <a:srgbClr val="FFFFFF"/>
              </a:solidFill>
              <a:latin typeface="Malgun Gothic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1480" y="1345837"/>
            <a:ext cx="1600200" cy="1417320"/>
          </a:xfrm>
          <a:prstGeom prst="rect">
            <a:avLst/>
          </a:prstGeom>
          <a:solidFill>
            <a:srgbClr val="F1EFED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12064" y="1437277"/>
            <a:ext cx="1399032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dirty="0" err="1">
                <a:solidFill>
                  <a:srgbClr val="222222"/>
                </a:solidFill>
                <a:latin typeface="Malgun Gothic"/>
              </a:rPr>
              <a:t>원본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소스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sz="750" b="0" dirty="0">
                <a:solidFill>
                  <a:srgbClr val="7B7671"/>
                </a:solidFill>
                <a:latin typeface="Malgun Gothic"/>
              </a:rPr>
              <a:t>ABAP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오브젝트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원문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+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메타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2064" y="1876189"/>
            <a:ext cx="1399032" cy="576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프로그램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Function 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Module,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Class 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Method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등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의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ABAP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오브젝트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의 원본 소스 및 메타데이터 수집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12848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212848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322576" y="1437277"/>
            <a:ext cx="2020824" cy="3247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 dirty="0">
                <a:solidFill>
                  <a:srgbClr val="B9724A"/>
                </a:solidFill>
                <a:latin typeface="Malgun Gothic"/>
              </a:rPr>
              <a:t>01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정규화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sz="750" b="0" dirty="0" err="1">
                <a:solidFill>
                  <a:srgbClr val="7B7671"/>
                </a:solidFill>
                <a:latin typeface="Malgun Gothic"/>
              </a:rPr>
              <a:t>인코딩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lang="ko-KR" altLang="en-US" sz="750" b="0" dirty="0">
                <a:solidFill>
                  <a:srgbClr val="7B7671"/>
                </a:solidFill>
                <a:latin typeface="Malgun Gothic"/>
              </a:rPr>
              <a:t>및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구조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정리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22576" y="1876189"/>
            <a:ext cx="2020824" cy="576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줄바꿈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아티팩트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제거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인코딩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통일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(CP949 → UTF-8)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헤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더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주석에서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메타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추출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(T-Code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패키지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프로그램 설명 등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654296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64024" y="1437277"/>
            <a:ext cx="2020824" cy="3247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 dirty="0">
                <a:solidFill>
                  <a:srgbClr val="B9724A"/>
                </a:solidFill>
                <a:latin typeface="Malgun Gothic"/>
              </a:rPr>
              <a:t>02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구문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파싱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lang="en-US" sz="750" dirty="0">
                <a:solidFill>
                  <a:srgbClr val="7B7671"/>
                </a:solidFill>
                <a:latin typeface="Malgun Gothic"/>
              </a:rPr>
              <a:t>LLM </a:t>
            </a:r>
            <a:r>
              <a:rPr lang="ko-KR" altLang="en-US" sz="750" dirty="0">
                <a:solidFill>
                  <a:srgbClr val="7B7671"/>
                </a:solidFill>
                <a:latin typeface="Malgun Gothic"/>
              </a:rPr>
              <a:t>개입 없는 로직 기반 파싱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64024" y="1876189"/>
            <a:ext cx="2020824" cy="576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코드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단위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경계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분해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(FORM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METHOD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FUNCTION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MODULE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EVENT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변수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선언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쓰기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지점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테이블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접근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호출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관계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추출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95744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095744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205472" y="1437277"/>
            <a:ext cx="2020824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 dirty="0">
                <a:solidFill>
                  <a:srgbClr val="B9724A"/>
                </a:solidFill>
                <a:latin typeface="Malgun Gothic"/>
              </a:rPr>
              <a:t>03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 LLM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로직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조각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추출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sz="750" b="0" dirty="0" err="1">
                <a:solidFill>
                  <a:srgbClr val="7B7671"/>
                </a:solidFill>
                <a:latin typeface="Malgun Gothic"/>
              </a:rPr>
              <a:t>의미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재구조화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05472" y="1876189"/>
            <a:ext cx="2020824" cy="7241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오브젝트 요약 선행 생성 후, 그 문맥으로 코드 단위 해석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업무적으로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의미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있는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조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각을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선별</a:t>
            </a:r>
            <a:endParaRPr lang="en-US"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로직 원문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자연어 설명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연관 객체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검색 키워드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등을 함께 표기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37192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537192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646919" y="1437277"/>
            <a:ext cx="2020824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B9724A"/>
                </a:solidFill>
                <a:latin typeface="Malgun Gothic"/>
              </a:rPr>
              <a:t>04</a:t>
            </a:r>
            <a:r>
              <a:rPr sz="1000" b="1">
                <a:solidFill>
                  <a:srgbClr val="222222"/>
                </a:solidFill>
                <a:latin typeface="Malgun Gothic"/>
              </a:rPr>
              <a:t>  색인 적재</a:t>
            </a:r>
          </a:p>
          <a:p>
            <a:pPr algn="l">
              <a:lnSpc>
                <a:spcPct val="112000"/>
              </a:lnSpc>
            </a:pPr>
            <a:r>
              <a:rPr sz="750" b="0">
                <a:solidFill>
                  <a:srgbClr val="7B7671"/>
                </a:solidFill>
                <a:latin typeface="Malgun Gothic"/>
              </a:rPr>
              <a:t>검색 색인 구축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46919" y="1876189"/>
            <a:ext cx="2020824" cy="2809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전문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검색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(full-text)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색인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이름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색인과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설명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색인을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별도로 진행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38" name="Isosceles Triangle 37"/>
          <p:cNvSpPr/>
          <p:nvPr/>
        </p:nvSpPr>
        <p:spPr>
          <a:xfrm rot="5400000">
            <a:off x="2039112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39" name="Isosceles Triangle 38"/>
          <p:cNvSpPr/>
          <p:nvPr/>
        </p:nvSpPr>
        <p:spPr>
          <a:xfrm rot="5400000">
            <a:off x="4480560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40" name="Isosceles Triangle 39"/>
          <p:cNvSpPr/>
          <p:nvPr/>
        </p:nvSpPr>
        <p:spPr>
          <a:xfrm rot="5400000">
            <a:off x="6922008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41" name="Isosceles Triangle 40"/>
          <p:cNvSpPr/>
          <p:nvPr/>
        </p:nvSpPr>
        <p:spPr>
          <a:xfrm rot="5400000">
            <a:off x="9363456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411480" y="3749039"/>
            <a:ext cx="11365992" cy="274320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539496" y="3790187"/>
            <a:ext cx="7501554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Malgun Gothic"/>
              </a:rPr>
              <a:t>② 보관, 저장, 검색 — 사람이 읽는 위키와 기계가 찾는 색인</a:t>
            </a:r>
            <a:endParaRPr sz="1000" b="1" dirty="0">
              <a:solidFill>
                <a:srgbClr val="FFFFFF"/>
              </a:solidFill>
              <a:latin typeface="Malgun Gothic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11480" y="4078224"/>
            <a:ext cx="3685032" cy="1609344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411480" y="4078224"/>
            <a:ext cx="3685032" cy="36576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30352" y="4169663"/>
            <a:ext cx="3447288" cy="2902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dirty="0" err="1">
                <a:solidFill>
                  <a:srgbClr val="222222"/>
                </a:solidFill>
                <a:latin typeface="Malgun Gothic"/>
              </a:rPr>
              <a:t>보관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— OKF v0.2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마크다운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위키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lang="en-US" sz="750" b="0" dirty="0">
                <a:solidFill>
                  <a:srgbClr val="7B7671"/>
                </a:solidFill>
                <a:latin typeface="Malgun Gothic"/>
              </a:rPr>
              <a:t>Google 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Open Knowledge Format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0352" y="4572000"/>
            <a:ext cx="3447288" cy="10195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프로그램 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1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건의 분석 결과를 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md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파일 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1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건으로 생성 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-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기계용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YAML frontmatter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이면서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사람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이 읽을 수 있는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본문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작성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필드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: type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title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description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resource(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대상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오브젝트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)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tags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LLM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생성본과 사람의 검증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수정본을 분리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br>
              <a:rPr lang="en-US" sz="800" dirty="0">
                <a:solidFill>
                  <a:srgbClr val="222222"/>
                </a:solidFill>
                <a:latin typeface="Malgun Gothic"/>
              </a:rPr>
            </a:br>
            <a:r>
              <a:rPr lang="en-US" sz="800" dirty="0">
                <a:solidFill>
                  <a:srgbClr val="222222"/>
                </a:solidFill>
                <a:latin typeface="Malgun Gothic"/>
              </a:rPr>
              <a:t>-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generated{by, at} = LLM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이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생성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한 내용</a:t>
            </a:r>
            <a:br>
              <a:rPr lang="en-US" sz="800" dirty="0">
                <a:solidFill>
                  <a:srgbClr val="222222"/>
                </a:solidFill>
                <a:latin typeface="Malgun Gothic"/>
              </a:rPr>
            </a:br>
            <a:r>
              <a:rPr lang="en-US" sz="800" dirty="0">
                <a:solidFill>
                  <a:srgbClr val="222222"/>
                </a:solidFill>
                <a:latin typeface="Malgun Gothic"/>
              </a:rPr>
              <a:t>-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verified{human} =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사람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검증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한 내용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br>
              <a:rPr lang="en-US" sz="800" b="0" dirty="0">
                <a:solidFill>
                  <a:srgbClr val="222222"/>
                </a:solidFill>
                <a:latin typeface="Malgun Gothic"/>
              </a:rPr>
            </a:b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-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status = draft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stable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로 관리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251960" y="4078224"/>
            <a:ext cx="3685032" cy="1609344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4251960" y="4078224"/>
            <a:ext cx="3685032" cy="36576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4370832" y="4169663"/>
            <a:ext cx="344728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>
                <a:solidFill>
                  <a:srgbClr val="222222"/>
                </a:solidFill>
                <a:latin typeface="Malgun Gothic"/>
              </a:rPr>
              <a:t>저장 — PostgreSQL 인덱스 DB</a:t>
            </a:r>
          </a:p>
          <a:p>
            <a:pPr algn="l">
              <a:lnSpc>
                <a:spcPct val="112000"/>
              </a:lnSpc>
            </a:pPr>
            <a:r>
              <a:rPr sz="750" b="0">
                <a:solidFill>
                  <a:srgbClr val="7B7671"/>
                </a:solidFill>
                <a:latin typeface="Malgun Gothic"/>
              </a:rPr>
              <a:t>구조 사실, 로직 조각 통합 저장소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70832" y="4572000"/>
            <a:ext cx="3447288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로직 조각, 코드 단위, 심볼, 호출 관계, 테이블 접근을 하나의 스키마로 저장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소스 원문 동시 보관, 검색 결과에서 코드 원문 즉시 확인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코드 해시 기반 증분 적재, 사람이 검증한 설명은 재적재 시에도 보존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092440" y="4078224"/>
            <a:ext cx="3685032" cy="1609344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8092440" y="4078224"/>
            <a:ext cx="3685032" cy="36576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8211312" y="4169663"/>
            <a:ext cx="344728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>
                <a:solidFill>
                  <a:srgbClr val="222222"/>
                </a:solidFill>
                <a:latin typeface="Malgun Gothic"/>
              </a:rPr>
              <a:t>검색 — 코드 검색 + 의미 검색</a:t>
            </a:r>
          </a:p>
          <a:p>
            <a:pPr algn="l">
              <a:lnSpc>
                <a:spcPct val="112000"/>
              </a:lnSpc>
            </a:pPr>
            <a:r>
              <a:rPr sz="750" b="0">
                <a:solidFill>
                  <a:srgbClr val="7B7671"/>
                </a:solidFill>
                <a:latin typeface="Malgun Gothic"/>
              </a:rPr>
              <a:t>Lexical + Semantic 하이브리드 검색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11312" y="4572000"/>
            <a:ext cx="3447288" cy="10195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이름, 식별자, 문자열의 정확 일치 검색 (ripgrep, Zoekt 방식)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LLM이 작성한 한국어 설명 대상 의미 검색, 코드에 없는 업무 용어로 접근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도메인 용어 사전 기반 질의 확장 (입고 = GR = Goods Receipt = 101)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선언, 쓰기 지점, 호출 관계 추적 (OpenGrok의 xref 역할)</a:t>
            </a:r>
          </a:p>
        </p:txBody>
      </p:sp>
      <p:sp>
        <p:nvSpPr>
          <p:cNvPr id="63" name="Isosceles Triangle 62"/>
          <p:cNvSpPr/>
          <p:nvPr/>
        </p:nvSpPr>
        <p:spPr>
          <a:xfrm rot="5400000">
            <a:off x="4101084" y="4809744"/>
            <a:ext cx="146304" cy="153619"/>
          </a:xfrm>
          <a:prstGeom prst="triangle">
            <a:avLst/>
          </a:prstGeom>
          <a:solidFill>
            <a:srgbClr val="9A95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4" name="Isosceles Triangle 63"/>
          <p:cNvSpPr/>
          <p:nvPr/>
        </p:nvSpPr>
        <p:spPr>
          <a:xfrm rot="5400000">
            <a:off x="7941564" y="4809744"/>
            <a:ext cx="146304" cy="153619"/>
          </a:xfrm>
          <a:prstGeom prst="triangle">
            <a:avLst/>
          </a:prstGeom>
          <a:solidFill>
            <a:srgbClr val="9A95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411480" y="5797296"/>
            <a:ext cx="11365992" cy="347472"/>
          </a:xfrm>
          <a:prstGeom prst="rect">
            <a:avLst/>
          </a:prstGeom>
          <a:solidFill>
            <a:srgbClr val="F7EE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566928" y="5888736"/>
            <a:ext cx="11064240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965833"/>
                </a:solidFill>
                <a:latin typeface="Malgun Gothic"/>
              </a:rPr>
              <a:t>원칙 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사실은 파서, 해석은 LLM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청킹은 토큰이 아니라 ABAP 문법 단위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모든 산출물은 코드 해시 기반 증분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한국어 우선, SAP 영어 용어와 객체명 병기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질의 경로에는 LLM 미개입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DEC4A9B6-5FDA-9E29-58BD-A5E5568091CA}"/>
              </a:ext>
            </a:extLst>
          </p:cNvPr>
          <p:cNvCxnSpPr>
            <a:stCxn id="32" idx="2"/>
          </p:cNvCxnSpPr>
          <p:nvPr/>
        </p:nvCxnSpPr>
        <p:spPr>
          <a:xfrm flipH="1">
            <a:off x="10657331" y="2763157"/>
            <a:ext cx="1" cy="4880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B41904B1-3636-CDE9-9CD6-5D675731FFE5}"/>
              </a:ext>
            </a:extLst>
          </p:cNvPr>
          <p:cNvCxnSpPr>
            <a:cxnSpLocks/>
          </p:cNvCxnSpPr>
          <p:nvPr/>
        </p:nvCxnSpPr>
        <p:spPr>
          <a:xfrm flipH="1">
            <a:off x="1063697" y="3242001"/>
            <a:ext cx="9607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463BAFE3-C5B8-160E-2421-B60D12B15271}"/>
              </a:ext>
            </a:extLst>
          </p:cNvPr>
          <p:cNvCxnSpPr>
            <a:cxnSpLocks/>
          </p:cNvCxnSpPr>
          <p:nvPr/>
        </p:nvCxnSpPr>
        <p:spPr>
          <a:xfrm>
            <a:off x="1076840" y="3233563"/>
            <a:ext cx="0" cy="51547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411480" y="6199632"/>
            <a:ext cx="11365992" cy="402336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566928" y="6335397"/>
            <a:ext cx="1463040" cy="1308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ko-KR" altLang="en-US" sz="850" b="1" dirty="0">
                <a:solidFill>
                  <a:srgbClr val="965833"/>
                </a:solidFill>
                <a:latin typeface="Malgun Gothic"/>
              </a:rPr>
              <a:t>샘플 측정 결과</a:t>
            </a:r>
            <a:endParaRPr sz="850" b="1" dirty="0">
              <a:solidFill>
                <a:srgbClr val="965833"/>
              </a:solidFill>
              <a:latin typeface="Malgun Gothic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29789" y="6339244"/>
            <a:ext cx="9509760" cy="123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800" b="0" dirty="0" err="1">
                <a:solidFill>
                  <a:srgbClr val="7B7671"/>
                </a:solidFill>
                <a:latin typeface="Malgun Gothic"/>
              </a:rPr>
              <a:t>대상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lang="ko-KR" altLang="en-US" sz="800" dirty="0">
                <a:solidFill>
                  <a:srgbClr val="7B7671"/>
                </a:solidFill>
                <a:latin typeface="Malgun Gothic"/>
              </a:rPr>
              <a:t>프로그램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55개</a:t>
            </a:r>
            <a:r>
              <a:rPr lang="en-US" sz="800" b="1" dirty="0">
                <a:solidFill>
                  <a:srgbClr val="222222"/>
                </a:solidFill>
                <a:latin typeface="Malgun Gothic"/>
              </a:rPr>
              <a:t> (</a:t>
            </a:r>
            <a:r>
              <a:rPr lang="ko-KR" altLang="en-US" sz="800" b="1" dirty="0">
                <a:solidFill>
                  <a:srgbClr val="222222"/>
                </a:solidFill>
                <a:latin typeface="Malgun Gothic"/>
              </a:rPr>
              <a:t>약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22</a:t>
            </a:r>
            <a:r>
              <a:rPr lang="ko-KR" altLang="en-US" sz="800" b="1" dirty="0">
                <a:solidFill>
                  <a:srgbClr val="222222"/>
                </a:solidFill>
                <a:latin typeface="Malgun Gothic"/>
              </a:rPr>
              <a:t>만</a:t>
            </a:r>
            <a:r>
              <a:rPr lang="en-US" sz="8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b="1" dirty="0">
                <a:solidFill>
                  <a:srgbClr val="222222"/>
                </a:solidFill>
                <a:latin typeface="Malgun Gothic"/>
              </a:rPr>
              <a:t>라인</a:t>
            </a:r>
            <a:r>
              <a:rPr lang="en-US" altLang="ko-KR" sz="800" b="1" dirty="0">
                <a:solidFill>
                  <a:srgbClr val="222222"/>
                </a:solidFill>
                <a:latin typeface="Malgun Gothic"/>
              </a:rPr>
              <a:t>)</a:t>
            </a:r>
            <a:r>
              <a:rPr sz="800" b="0" dirty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로직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조각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3,212</a:t>
            </a:r>
            <a:r>
              <a:rPr sz="800" b="0" dirty="0">
                <a:solidFill>
                  <a:srgbClr val="9A9590"/>
                </a:solidFill>
                <a:latin typeface="Malgun Gothic"/>
              </a:rPr>
              <a:t>   |    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OKF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위키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문서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378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7B7671"/>
                </a:solidFill>
                <a:latin typeface="Malgun Gothic"/>
              </a:rPr>
              <a:t>전처리 시간 </a:t>
            </a:r>
            <a:r>
              <a:rPr sz="800" b="1">
                <a:solidFill>
                  <a:srgbClr val="222222"/>
                </a:solidFill>
                <a:latin typeface="Malgun Gothic"/>
              </a:rPr>
              <a:t>52분</a:t>
            </a:r>
            <a:endParaRPr sz="750" b="0" dirty="0">
              <a:solidFill>
                <a:srgbClr val="9A9590"/>
              </a:solidFill>
              <a:latin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446</Words>
  <Application>Microsoft Office PowerPoint</Application>
  <PresentationFormat>와이드스크린</PresentationFormat>
  <Paragraphs>43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Malgun Gothic</vt:lpstr>
      <vt:lpstr>Arial</vt:lpstr>
      <vt:lpstr>Calibri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병욱 최</cp:lastModifiedBy>
  <cp:revision>22</cp:revision>
  <dcterms:created xsi:type="dcterms:W3CDTF">2013-01-27T09:14:16Z</dcterms:created>
  <dcterms:modified xsi:type="dcterms:W3CDTF">2026-09-17T10:05:14Z</dcterms:modified>
  <cp:category/>
</cp:coreProperties>
</file>