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9A9A"/>
    <a:srgbClr val="5555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8" autoAdjust="0"/>
    <p:restoredTop sz="94610"/>
  </p:normalViewPr>
  <p:slideViewPr>
    <p:cSldViewPr snapToGrid="0" snapToObjects="1">
      <p:cViewPr varScale="1">
        <p:scale>
          <a:sx n="119" d="100"/>
          <a:sy n="119" d="100"/>
        </p:scale>
        <p:origin x="102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4965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457200" y="1188720"/>
            <a:ext cx="7315200" cy="4249554"/>
          </a:xfrm>
          <a:prstGeom prst="roundRect">
            <a:avLst>
              <a:gd name="adj" fmla="val 2222"/>
            </a:avLst>
          </a:prstGeom>
          <a:solidFill>
            <a:srgbClr val="FAFAFA"/>
          </a:solidFill>
          <a:ln w="12700">
            <a:solidFill>
              <a:srgbClr val="9A9A9A"/>
            </a:solidFill>
            <a:prstDash val="dash"/>
          </a:ln>
        </p:spPr>
      </p:sp>
      <p:sp>
        <p:nvSpPr>
          <p:cNvPr id="98" name="Shape 27"/>
          <p:cNvSpPr/>
          <p:nvPr/>
        </p:nvSpPr>
        <p:spPr>
          <a:xfrm>
            <a:off x="644652" y="4165699"/>
            <a:ext cx="4834528" cy="1133474"/>
          </a:xfrm>
          <a:prstGeom prst="rect">
            <a:avLst/>
          </a:prstGeom>
          <a:solidFill>
            <a:srgbClr val="F2F2F2"/>
          </a:solidFill>
          <a:ln w="12700">
            <a:solidFill>
              <a:srgbClr val="8C8C8C"/>
            </a:solidFill>
            <a:prstDash val="solid"/>
          </a:ln>
        </p:spPr>
      </p:sp>
      <p:sp>
        <p:nvSpPr>
          <p:cNvPr id="91" name="Shape 27"/>
          <p:cNvSpPr/>
          <p:nvPr/>
        </p:nvSpPr>
        <p:spPr>
          <a:xfrm>
            <a:off x="5665670" y="4165699"/>
            <a:ext cx="1920240" cy="1133474"/>
          </a:xfrm>
          <a:prstGeom prst="rect">
            <a:avLst/>
          </a:prstGeom>
          <a:solidFill>
            <a:srgbClr val="F2F2F2"/>
          </a:solidFill>
          <a:ln w="12700">
            <a:solidFill>
              <a:srgbClr val="8C8C8C"/>
            </a:solidFill>
            <a:prstDash val="solid"/>
          </a:ln>
        </p:spPr>
      </p:sp>
      <p:pic>
        <p:nvPicPr>
          <p:cNvPr id="52" name="그림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111" y="4212498"/>
            <a:ext cx="3688641" cy="2208331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457200" y="5668322"/>
            <a:ext cx="7315199" cy="752507"/>
          </a:xfrm>
          <a:prstGeom prst="rect">
            <a:avLst/>
          </a:prstGeom>
          <a:noFill/>
          <a:ln w="9525">
            <a:solidFill>
              <a:srgbClr val="9A9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 0"/>
          <p:cNvSpPr txBox="1"/>
          <p:nvPr/>
        </p:nvSpPr>
        <p:spPr>
          <a:xfrm>
            <a:off x="457200" y="256032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SAP GUI 안에서 티코드 하나로 AI </a:t>
            </a:r>
            <a:r>
              <a:rPr lang="en-US" sz="2400" b="1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Portal </a:t>
            </a:r>
            <a:r>
              <a:rPr lang="ko-KR" altLang="en-US" sz="2400" b="1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접근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13232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1200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신규</a:t>
            </a:r>
            <a:r>
              <a:rPr lang="en-US" sz="1200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웹 </a:t>
            </a:r>
            <a:r>
              <a:rPr lang="ko-KR" altLang="en-US" sz="1200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서버를 배포할 필요 </a:t>
            </a:r>
            <a:r>
              <a:rPr lang="en-US" sz="1200" dirty="0" err="1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없이</a:t>
            </a:r>
            <a:r>
              <a:rPr lang="en-US" sz="1200" dirty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React </a:t>
            </a:r>
            <a:r>
              <a:rPr lang="ko-KR" altLang="en-US" sz="1200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</a:t>
            </a:r>
            <a:r>
              <a:rPr lang="en-US" sz="1200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200" dirty="0" err="1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파일을</a:t>
            </a:r>
            <a:r>
              <a:rPr lang="en-US" sz="1200" dirty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200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BSP Application</a:t>
            </a:r>
            <a:r>
              <a:rPr lang="ko-KR" altLang="en-US" sz="1200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으로</a:t>
            </a:r>
            <a:r>
              <a:rPr lang="en-US" sz="1200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ko-KR" altLang="en-US" sz="1200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업로드하여 </a:t>
            </a:r>
            <a:r>
              <a:rPr lang="en-US" altLang="ko-KR" sz="1200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SAP </a:t>
            </a:r>
            <a:r>
              <a:rPr lang="ko-KR" altLang="en-US" sz="1200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서버를 통해 화면 제공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566928" y="1248156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66666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삼성 내부망</a:t>
            </a:r>
            <a:endParaRPr lang="en-US" sz="1000" dirty="0"/>
          </a:p>
        </p:txBody>
      </p:sp>
      <p:grpSp>
        <p:nvGrpSpPr>
          <p:cNvPr id="84" name="그룹 83"/>
          <p:cNvGrpSpPr/>
          <p:nvPr/>
        </p:nvGrpSpPr>
        <p:grpSpPr>
          <a:xfrm>
            <a:off x="640080" y="1600200"/>
            <a:ext cx="2103120" cy="2121408"/>
            <a:chOff x="640080" y="1600200"/>
            <a:chExt cx="2103120" cy="2121408"/>
          </a:xfrm>
        </p:grpSpPr>
        <p:sp>
          <p:nvSpPr>
            <p:cNvPr id="6" name="Shape 4"/>
            <p:cNvSpPr/>
            <p:nvPr/>
          </p:nvSpPr>
          <p:spPr>
            <a:xfrm>
              <a:off x="640080" y="1600200"/>
              <a:ext cx="2103120" cy="2121408"/>
            </a:xfrm>
            <a:prstGeom prst="rect">
              <a:avLst/>
            </a:prstGeom>
            <a:solidFill>
              <a:srgbClr val="F2F2F2"/>
            </a:solidFill>
            <a:ln w="12700">
              <a:solidFill>
                <a:srgbClr val="8C8C8C"/>
              </a:solidFill>
              <a:prstDash val="solid"/>
            </a:ln>
          </p:spPr>
        </p:sp>
        <p:sp>
          <p:nvSpPr>
            <p:cNvPr id="7" name="Text 5"/>
            <p:cNvSpPr txBox="1"/>
            <p:nvPr/>
          </p:nvSpPr>
          <p:spPr>
            <a:xfrm>
              <a:off x="731520" y="1636776"/>
              <a:ext cx="192024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222222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사용자 PC</a:t>
              </a:r>
              <a:endParaRPr lang="en-US" sz="1000" dirty="0"/>
            </a:p>
          </p:txBody>
        </p:sp>
        <p:grpSp>
          <p:nvGrpSpPr>
            <p:cNvPr id="82" name="그룹 81"/>
            <p:cNvGrpSpPr/>
            <p:nvPr/>
          </p:nvGrpSpPr>
          <p:grpSpPr>
            <a:xfrm>
              <a:off x="772668" y="1890703"/>
              <a:ext cx="1828800" cy="658368"/>
              <a:chOff x="777240" y="2103120"/>
              <a:chExt cx="1828800" cy="658368"/>
            </a:xfrm>
          </p:grpSpPr>
          <p:sp>
            <p:nvSpPr>
              <p:cNvPr id="9" name="Shape 7"/>
              <p:cNvSpPr/>
              <p:nvPr/>
            </p:nvSpPr>
            <p:spPr>
              <a:xfrm>
                <a:off x="777240" y="2103120"/>
                <a:ext cx="1828800" cy="65836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FBFBF"/>
                </a:solidFill>
                <a:prstDash val="solid"/>
              </a:ln>
            </p:spPr>
          </p:sp>
          <p:sp>
            <p:nvSpPr>
              <p:cNvPr id="10" name="Text 8"/>
              <p:cNvSpPr txBox="1"/>
              <p:nvPr/>
            </p:nvSpPr>
            <p:spPr>
              <a:xfrm>
                <a:off x="850392" y="2130552"/>
                <a:ext cx="1682496" cy="2011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850" b="1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ABAP </a:t>
                </a:r>
                <a:r>
                  <a:rPr lang="en-US" sz="850" b="1" dirty="0" err="1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프로그램</a:t>
                </a:r>
                <a:r>
                  <a:rPr lang="en-US" sz="850" b="1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 </a:t>
                </a:r>
                <a:r>
                  <a:rPr lang="ko-KR" altLang="en-US" sz="850" b="1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실행</a:t>
                </a:r>
                <a:endParaRPr lang="en-US" sz="850" dirty="0"/>
              </a:p>
            </p:txBody>
          </p:sp>
          <p:sp>
            <p:nvSpPr>
              <p:cNvPr id="11" name="Text 9"/>
              <p:cNvSpPr txBox="1"/>
              <p:nvPr/>
            </p:nvSpPr>
            <p:spPr>
              <a:xfrm>
                <a:off x="850392" y="2331720"/>
                <a:ext cx="1682496" cy="40233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buNone/>
                </a:pPr>
                <a:r>
                  <a:rPr 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T-Code </a:t>
                </a: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기반으로 프로그램 실행</a:t>
                </a:r>
                <a:endParaRPr lang="en-US" sz="750" dirty="0" smtClean="0">
                  <a:solidFill>
                    <a:srgbClr val="222222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sz="750" dirty="0" err="1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cl_gui_html_viewer</a:t>
                </a: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가</a:t>
                </a:r>
                <a:r>
                  <a:rPr 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 </a:t>
                </a:r>
                <a:r>
                  <a:rPr 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BSP </a:t>
                </a:r>
                <a:r>
                  <a:rPr 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URL</a:t>
                </a: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을</a:t>
                </a:r>
                <a:r>
                  <a:rPr 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 </a:t>
                </a:r>
                <a:r>
                  <a:rPr lang="en-US" sz="750" dirty="0" err="1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로드</a:t>
                </a: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하여 </a:t>
                </a:r>
                <a:r>
                  <a:rPr lang="en-US" altLang="ko-KR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100</a:t>
                </a: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번 </a:t>
                </a:r>
                <a:r>
                  <a:rPr lang="en-US" altLang="ko-KR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Screen</a:t>
                </a: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에 </a:t>
                </a:r>
                <a:r>
                  <a:rPr lang="en-US" altLang="ko-KR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Display</a:t>
                </a:r>
                <a:endParaRPr lang="en-US" sz="750" dirty="0"/>
              </a:p>
            </p:txBody>
          </p:sp>
        </p:grpSp>
        <p:sp>
          <p:nvSpPr>
            <p:cNvPr id="12" name="Shape 10"/>
            <p:cNvSpPr/>
            <p:nvPr/>
          </p:nvSpPr>
          <p:spPr>
            <a:xfrm>
              <a:off x="1691640" y="2549071"/>
              <a:ext cx="0" cy="262894"/>
            </a:xfrm>
            <a:prstGeom prst="line">
              <a:avLst/>
            </a:prstGeom>
            <a:noFill/>
            <a:ln w="15875">
              <a:solidFill>
                <a:srgbClr val="555555"/>
              </a:solidFill>
              <a:prstDash val="solid"/>
              <a:tailEnd type="triangle"/>
            </a:ln>
          </p:spPr>
        </p:sp>
        <p:sp>
          <p:nvSpPr>
            <p:cNvPr id="13" name="Text 11"/>
            <p:cNvSpPr txBox="1"/>
            <p:nvPr/>
          </p:nvSpPr>
          <p:spPr>
            <a:xfrm>
              <a:off x="1746504" y="2538768"/>
              <a:ext cx="27432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C00000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①</a:t>
              </a:r>
              <a:endParaRPr lang="en-US" sz="1000" dirty="0">
                <a:solidFill>
                  <a:srgbClr val="C00000"/>
                </a:solidFill>
              </a:endParaRPr>
            </a:p>
          </p:txBody>
        </p:sp>
        <p:grpSp>
          <p:nvGrpSpPr>
            <p:cNvPr id="83" name="그룹 82"/>
            <p:cNvGrpSpPr/>
            <p:nvPr/>
          </p:nvGrpSpPr>
          <p:grpSpPr>
            <a:xfrm>
              <a:off x="777240" y="2811966"/>
              <a:ext cx="1828800" cy="832104"/>
              <a:chOff x="777240" y="3035809"/>
              <a:chExt cx="1828800" cy="832104"/>
            </a:xfrm>
          </p:grpSpPr>
          <p:sp>
            <p:nvSpPr>
              <p:cNvPr id="14" name="Shape 12"/>
              <p:cNvSpPr/>
              <p:nvPr/>
            </p:nvSpPr>
            <p:spPr>
              <a:xfrm>
                <a:off x="777240" y="3035809"/>
                <a:ext cx="1828800" cy="8321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FBFBF"/>
                </a:solidFill>
                <a:prstDash val="solid"/>
              </a:ln>
            </p:spPr>
          </p:sp>
          <p:sp>
            <p:nvSpPr>
              <p:cNvPr id="15" name="Text 13"/>
              <p:cNvSpPr txBox="1"/>
              <p:nvPr/>
            </p:nvSpPr>
            <p:spPr>
              <a:xfrm>
                <a:off x="850392" y="3063240"/>
                <a:ext cx="1682496" cy="2011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850" b="1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브라우저 </a:t>
                </a:r>
                <a:r>
                  <a:rPr lang="en-US" sz="850" b="1" dirty="0" err="1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컨트롤</a:t>
                </a:r>
                <a:r>
                  <a:rPr lang="en-US" sz="850" b="1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 </a:t>
                </a:r>
                <a:r>
                  <a:rPr lang="en-US" sz="850" b="1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(</a:t>
                </a:r>
                <a:r>
                  <a:rPr lang="en-US" altLang="ko-KR" sz="850" b="1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WebView2</a:t>
                </a:r>
                <a:r>
                  <a:rPr lang="en-US" sz="850" b="1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)</a:t>
                </a:r>
                <a:endParaRPr lang="en-US" sz="850" dirty="0"/>
              </a:p>
            </p:txBody>
          </p:sp>
          <p:sp>
            <p:nvSpPr>
              <p:cNvPr id="16" name="Text 14"/>
              <p:cNvSpPr txBox="1"/>
              <p:nvPr/>
            </p:nvSpPr>
            <p:spPr>
              <a:xfrm>
                <a:off x="850392" y="3264408"/>
                <a:ext cx="1682496" cy="52921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AI Portal  React 앱 실행</a:t>
                </a:r>
                <a:endParaRPr lang="en-US" sz="750" dirty="0"/>
              </a:p>
              <a:p>
                <a:pPr marL="0" indent="0">
                  <a:buNone/>
                </a:pPr>
                <a:r>
                  <a:rPr 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- </a:t>
                </a:r>
                <a:r>
                  <a:rPr 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로그인 · 모델 선택 · 채팅 화면</a:t>
                </a:r>
                <a:endParaRPr lang="en-US" sz="750" dirty="0"/>
              </a:p>
              <a:p>
                <a:pPr marL="0" indent="0">
                  <a:buNone/>
                </a:pPr>
                <a:r>
                  <a:rPr 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-</a:t>
                </a:r>
                <a:r>
                  <a:rPr 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 </a:t>
                </a:r>
                <a:r>
                  <a:rPr lang="en-US" sz="750" dirty="0" err="1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백엔드</a:t>
                </a:r>
                <a:r>
                  <a:rPr 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 </a:t>
                </a:r>
                <a:r>
                  <a:rPr 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API </a:t>
                </a:r>
                <a:r>
                  <a:rPr lang="en-US" sz="750" dirty="0" err="1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호출</a:t>
                </a:r>
                <a:endParaRPr lang="en-US" sz="750" dirty="0" smtClean="0"/>
              </a:p>
              <a:p>
                <a:pPr marL="0" indent="0">
                  <a:lnSpc>
                    <a:spcPct val="120000"/>
                  </a:lnSpc>
                  <a:buNone/>
                </a:pPr>
                <a:r>
                  <a:rPr 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- </a:t>
                </a:r>
                <a:r>
                  <a:rPr lang="en-US" sz="750" dirty="0" err="1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화면</a:t>
                </a:r>
                <a:r>
                  <a:rPr 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 </a:t>
                </a:r>
                <a:r>
                  <a:rPr lang="en-US" sz="750" dirty="0" err="1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파일은</a:t>
                </a:r>
                <a:r>
                  <a:rPr 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 SAP </a:t>
                </a:r>
                <a:r>
                  <a:rPr lang="en-US" sz="750" dirty="0" err="1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서버에서</a:t>
                </a:r>
                <a:r>
                  <a:rPr 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 </a:t>
                </a:r>
                <a:r>
                  <a:rPr lang="en-US" sz="750" dirty="0" err="1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수신</a:t>
                </a:r>
                <a:endParaRPr lang="en-US" sz="750" dirty="0"/>
              </a:p>
            </p:txBody>
          </p:sp>
        </p:grpSp>
      </p:grpSp>
      <p:grpSp>
        <p:nvGrpSpPr>
          <p:cNvPr id="79" name="그룹 78"/>
          <p:cNvGrpSpPr/>
          <p:nvPr/>
        </p:nvGrpSpPr>
        <p:grpSpPr>
          <a:xfrm>
            <a:off x="3154680" y="1600200"/>
            <a:ext cx="2148840" cy="1863454"/>
            <a:chOff x="3154680" y="1600200"/>
            <a:chExt cx="2148840" cy="1863454"/>
          </a:xfrm>
        </p:grpSpPr>
        <p:sp>
          <p:nvSpPr>
            <p:cNvPr id="17" name="Shape 15"/>
            <p:cNvSpPr/>
            <p:nvPr/>
          </p:nvSpPr>
          <p:spPr>
            <a:xfrm>
              <a:off x="3154680" y="1600200"/>
              <a:ext cx="2148840" cy="1863454"/>
            </a:xfrm>
            <a:prstGeom prst="rect">
              <a:avLst/>
            </a:prstGeom>
            <a:solidFill>
              <a:srgbClr val="F2F2F2"/>
            </a:solidFill>
            <a:ln w="12700">
              <a:solidFill>
                <a:srgbClr val="8C8C8C"/>
              </a:solidFill>
              <a:prstDash val="solid"/>
            </a:ln>
          </p:spPr>
        </p:sp>
        <p:sp>
          <p:nvSpPr>
            <p:cNvPr id="18" name="Text 16"/>
            <p:cNvSpPr txBox="1"/>
            <p:nvPr/>
          </p:nvSpPr>
          <p:spPr>
            <a:xfrm>
              <a:off x="3246120" y="1636776"/>
              <a:ext cx="196596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>
                  <a:solidFill>
                    <a:srgbClr val="222222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SAP 서버</a:t>
              </a:r>
              <a:endParaRPr lang="en-US" sz="1000" dirty="0"/>
            </a:p>
          </p:txBody>
        </p:sp>
        <p:grpSp>
          <p:nvGrpSpPr>
            <p:cNvPr id="63" name="그룹 62"/>
            <p:cNvGrpSpPr/>
            <p:nvPr/>
          </p:nvGrpSpPr>
          <p:grpSpPr>
            <a:xfrm>
              <a:off x="3291840" y="1895474"/>
              <a:ext cx="1874520" cy="384048"/>
              <a:chOff x="3291840" y="2057400"/>
              <a:chExt cx="1874520" cy="384048"/>
            </a:xfrm>
          </p:grpSpPr>
          <p:sp>
            <p:nvSpPr>
              <p:cNvPr id="20" name="Shape 18"/>
              <p:cNvSpPr/>
              <p:nvPr/>
            </p:nvSpPr>
            <p:spPr>
              <a:xfrm>
                <a:off x="3291840" y="2057400"/>
                <a:ext cx="1874520" cy="38404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FBFBF"/>
                </a:solidFill>
                <a:prstDash val="solid"/>
              </a:ln>
            </p:spPr>
          </p:sp>
          <p:sp>
            <p:nvSpPr>
              <p:cNvPr id="21" name="Text 19"/>
              <p:cNvSpPr txBox="1"/>
              <p:nvPr/>
            </p:nvSpPr>
            <p:spPr>
              <a:xfrm>
                <a:off x="3364992" y="2084832"/>
                <a:ext cx="1728216" cy="2011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850" b="1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ICF </a:t>
                </a:r>
                <a:r>
                  <a:rPr lang="en-US" sz="850" b="1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HTTP </a:t>
                </a:r>
                <a:r>
                  <a:rPr lang="en-US" sz="850" b="1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서비스</a:t>
                </a:r>
                <a:endParaRPr lang="en-US" sz="850" dirty="0"/>
              </a:p>
            </p:txBody>
          </p:sp>
          <p:sp>
            <p:nvSpPr>
              <p:cNvPr id="22" name="Text 20"/>
              <p:cNvSpPr txBox="1"/>
              <p:nvPr/>
            </p:nvSpPr>
            <p:spPr>
              <a:xfrm>
                <a:off x="3364992" y="2286000"/>
                <a:ext cx="1728216" cy="12801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buNone/>
                </a:pPr>
                <a:r>
                  <a:rPr 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/sap/</a:t>
                </a:r>
                <a:r>
                  <a:rPr lang="en-US" sz="750" dirty="0" err="1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bc</a:t>
                </a:r>
                <a:r>
                  <a:rPr 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/</a:t>
                </a:r>
                <a:r>
                  <a:rPr lang="en-US" sz="750" dirty="0" err="1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bsp</a:t>
                </a:r>
                <a:r>
                  <a:rPr 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/sap/</a:t>
                </a:r>
                <a:r>
                  <a:rPr lang="en-US" sz="750" dirty="0" err="1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z_ai_portal</a:t>
                </a:r>
                <a:r>
                  <a:rPr 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 </a:t>
                </a:r>
                <a:r>
                  <a:rPr lang="en-US" sz="750" dirty="0" err="1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활성</a:t>
                </a: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화</a:t>
                </a:r>
                <a:endParaRPr lang="en-US" sz="750" dirty="0"/>
              </a:p>
            </p:txBody>
          </p:sp>
        </p:grpSp>
        <p:grpSp>
          <p:nvGrpSpPr>
            <p:cNvPr id="64" name="그룹 63"/>
            <p:cNvGrpSpPr/>
            <p:nvPr/>
          </p:nvGrpSpPr>
          <p:grpSpPr>
            <a:xfrm>
              <a:off x="3291840" y="2352674"/>
              <a:ext cx="1874520" cy="548640"/>
              <a:chOff x="3291840" y="2514600"/>
              <a:chExt cx="1874520" cy="548640"/>
            </a:xfrm>
          </p:grpSpPr>
          <p:sp>
            <p:nvSpPr>
              <p:cNvPr id="23" name="Shape 21"/>
              <p:cNvSpPr/>
              <p:nvPr/>
            </p:nvSpPr>
            <p:spPr>
              <a:xfrm>
                <a:off x="3291840" y="2514600"/>
                <a:ext cx="1874520" cy="54864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FBFBF"/>
                </a:solidFill>
                <a:prstDash val="solid"/>
              </a:ln>
            </p:spPr>
          </p:sp>
          <p:sp>
            <p:nvSpPr>
              <p:cNvPr id="24" name="Text 22"/>
              <p:cNvSpPr txBox="1"/>
              <p:nvPr/>
            </p:nvSpPr>
            <p:spPr>
              <a:xfrm>
                <a:off x="3364992" y="2542032"/>
                <a:ext cx="1728216" cy="2011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850" b="1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BSP </a:t>
                </a:r>
                <a:r>
                  <a:rPr lang="en-US" sz="850" b="1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Application</a:t>
                </a:r>
                <a:endParaRPr lang="en-US" sz="850" dirty="0"/>
              </a:p>
            </p:txBody>
          </p:sp>
          <p:sp>
            <p:nvSpPr>
              <p:cNvPr id="25" name="Text 23"/>
              <p:cNvSpPr txBox="1"/>
              <p:nvPr/>
            </p:nvSpPr>
            <p:spPr>
              <a:xfrm>
                <a:off x="3364992" y="2743200"/>
                <a:ext cx="1728216" cy="30175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r>
                  <a:rPr lang="en-US" altLang="ko-KR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SAP </a:t>
                </a:r>
                <a:r>
                  <a:rPr lang="ko-KR" alt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표준 웹 앱 컨테이너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ko-KR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React </a:t>
                </a:r>
                <a:r>
                  <a:rPr lang="ko-KR" alt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빌드를 올려 </a:t>
                </a:r>
                <a:r>
                  <a:rPr lang="en-US" altLang="ko-KR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SAP</a:t>
                </a: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에서 </a:t>
                </a:r>
                <a:r>
                  <a:rPr lang="ko-KR" alt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화면 </a:t>
                </a: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제공</a:t>
                </a:r>
                <a:endParaRPr lang="en-US" altLang="ko-KR" sz="750" dirty="0" smtClean="0">
                  <a:solidFill>
                    <a:srgbClr val="222222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endParaRPr>
              </a:p>
            </p:txBody>
          </p:sp>
        </p:grpSp>
        <p:grpSp>
          <p:nvGrpSpPr>
            <p:cNvPr id="65" name="그룹 64"/>
            <p:cNvGrpSpPr/>
            <p:nvPr/>
          </p:nvGrpSpPr>
          <p:grpSpPr>
            <a:xfrm>
              <a:off x="3291840" y="2985536"/>
              <a:ext cx="1874520" cy="384048"/>
              <a:chOff x="3291840" y="3147462"/>
              <a:chExt cx="1874520" cy="384048"/>
            </a:xfrm>
          </p:grpSpPr>
          <p:sp>
            <p:nvSpPr>
              <p:cNvPr id="26" name="Shape 24"/>
              <p:cNvSpPr/>
              <p:nvPr/>
            </p:nvSpPr>
            <p:spPr>
              <a:xfrm>
                <a:off x="3291840" y="3147462"/>
                <a:ext cx="1874520" cy="38404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FBFBF"/>
                </a:solidFill>
                <a:prstDash val="solid"/>
              </a:ln>
            </p:spPr>
          </p:sp>
          <p:sp>
            <p:nvSpPr>
              <p:cNvPr id="27" name="Text 25"/>
              <p:cNvSpPr txBox="1"/>
              <p:nvPr/>
            </p:nvSpPr>
            <p:spPr>
              <a:xfrm>
                <a:off x="3364992" y="3174894"/>
                <a:ext cx="1728216" cy="2011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850" b="1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ABAP 프로그램  Z_AI_PORTAL</a:t>
                </a:r>
                <a:endParaRPr lang="en-US" sz="850" dirty="0"/>
              </a:p>
            </p:txBody>
          </p:sp>
          <p:sp>
            <p:nvSpPr>
              <p:cNvPr id="28" name="Text 26"/>
              <p:cNvSpPr txBox="1"/>
              <p:nvPr/>
            </p:nvSpPr>
            <p:spPr>
              <a:xfrm>
                <a:off x="3364992" y="3376062"/>
                <a:ext cx="1728216" cy="12801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buNone/>
                </a:pPr>
                <a:r>
                  <a:rPr 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티코드 · 화면 · BSP URL 생성</a:t>
                </a:r>
                <a:endParaRPr lang="en-US" sz="750" dirty="0"/>
              </a:p>
            </p:txBody>
          </p:sp>
        </p:grpSp>
      </p:grpSp>
      <p:grpSp>
        <p:nvGrpSpPr>
          <p:cNvPr id="62" name="그룹 61"/>
          <p:cNvGrpSpPr/>
          <p:nvPr/>
        </p:nvGrpSpPr>
        <p:grpSpPr>
          <a:xfrm>
            <a:off x="5669280" y="1600200"/>
            <a:ext cx="1920240" cy="2118681"/>
            <a:chOff x="5669280" y="1600200"/>
            <a:chExt cx="1920240" cy="2118681"/>
          </a:xfrm>
        </p:grpSpPr>
        <p:sp>
          <p:nvSpPr>
            <p:cNvPr id="29" name="Shape 27"/>
            <p:cNvSpPr/>
            <p:nvPr/>
          </p:nvSpPr>
          <p:spPr>
            <a:xfrm>
              <a:off x="5669280" y="1600200"/>
              <a:ext cx="1920240" cy="2118681"/>
            </a:xfrm>
            <a:prstGeom prst="rect">
              <a:avLst/>
            </a:prstGeom>
            <a:solidFill>
              <a:srgbClr val="F2F2F2"/>
            </a:solidFill>
            <a:ln w="12700">
              <a:solidFill>
                <a:srgbClr val="8C8C8C"/>
              </a:solidFill>
              <a:prstDash val="solid"/>
            </a:ln>
          </p:spPr>
        </p:sp>
        <p:sp>
          <p:nvSpPr>
            <p:cNvPr id="30" name="Text 28"/>
            <p:cNvSpPr txBox="1"/>
            <p:nvPr/>
          </p:nvSpPr>
          <p:spPr>
            <a:xfrm>
              <a:off x="5760720" y="1636776"/>
              <a:ext cx="1737360" cy="23774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b="1" dirty="0" smtClean="0">
                  <a:solidFill>
                    <a:srgbClr val="222222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AI </a:t>
              </a:r>
              <a:r>
                <a:rPr lang="en-US" sz="1000" b="1" dirty="0">
                  <a:solidFill>
                    <a:srgbClr val="222222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rPr>
                <a:t>서버</a:t>
              </a:r>
              <a:endParaRPr lang="en-US" sz="1000" dirty="0"/>
            </a:p>
          </p:txBody>
        </p:sp>
        <p:grpSp>
          <p:nvGrpSpPr>
            <p:cNvPr id="53" name="그룹 52"/>
            <p:cNvGrpSpPr/>
            <p:nvPr/>
          </p:nvGrpSpPr>
          <p:grpSpPr>
            <a:xfrm>
              <a:off x="5806440" y="1890703"/>
              <a:ext cx="1645920" cy="626927"/>
              <a:chOff x="5806440" y="2057400"/>
              <a:chExt cx="1645920" cy="626927"/>
            </a:xfrm>
          </p:grpSpPr>
          <p:sp>
            <p:nvSpPr>
              <p:cNvPr id="32" name="Shape 30"/>
              <p:cNvSpPr/>
              <p:nvPr/>
            </p:nvSpPr>
            <p:spPr>
              <a:xfrm>
                <a:off x="5806440" y="2057400"/>
                <a:ext cx="1645920" cy="62692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FBFBF"/>
                </a:solidFill>
                <a:prstDash val="solid"/>
              </a:ln>
            </p:spPr>
          </p:sp>
          <p:sp>
            <p:nvSpPr>
              <p:cNvPr id="33" name="Text 31"/>
              <p:cNvSpPr txBox="1"/>
              <p:nvPr/>
            </p:nvSpPr>
            <p:spPr>
              <a:xfrm>
                <a:off x="5879592" y="2084832"/>
                <a:ext cx="1499616" cy="2011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850" b="1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API </a:t>
                </a:r>
                <a:r>
                  <a:rPr lang="en-US" sz="850" b="1" dirty="0" err="1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서버</a:t>
                </a:r>
                <a:r>
                  <a:rPr lang="en-US" sz="850" b="1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 (</a:t>
                </a:r>
                <a:r>
                  <a:rPr lang="en-US" sz="850" b="1" dirty="0" err="1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FastAPI</a:t>
                </a:r>
                <a:r>
                  <a:rPr lang="en-US" sz="850" b="1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)</a:t>
                </a:r>
                <a:endParaRPr lang="en-US" sz="850" dirty="0"/>
              </a:p>
            </p:txBody>
          </p:sp>
          <p:sp>
            <p:nvSpPr>
              <p:cNvPr id="34" name="Text 32"/>
              <p:cNvSpPr txBox="1"/>
              <p:nvPr/>
            </p:nvSpPr>
            <p:spPr>
              <a:xfrm>
                <a:off x="5879592" y="2286000"/>
                <a:ext cx="1499616" cy="39078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buNone/>
                </a:pPr>
                <a:r>
                  <a:rPr 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/auth  로그인 · 세션</a:t>
                </a:r>
                <a:endParaRPr lang="en-US" sz="750" dirty="0"/>
              </a:p>
              <a:p>
                <a:pPr marL="0" indent="0">
                  <a:buNone/>
                </a:pPr>
                <a:r>
                  <a:rPr 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/chat  대화 · SSE 스트리밍</a:t>
                </a:r>
                <a:endParaRPr lang="en-US" sz="750" dirty="0"/>
              </a:p>
              <a:p>
                <a:pPr marL="0" indent="0">
                  <a:buNone/>
                </a:pPr>
                <a:r>
                  <a:rPr 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/files  업·다운로드 · docx 변환</a:t>
                </a:r>
                <a:endParaRPr lang="en-US" sz="750" dirty="0"/>
              </a:p>
            </p:txBody>
          </p:sp>
        </p:grpSp>
        <p:grpSp>
          <p:nvGrpSpPr>
            <p:cNvPr id="51" name="그룹 50"/>
            <p:cNvGrpSpPr/>
            <p:nvPr/>
          </p:nvGrpSpPr>
          <p:grpSpPr>
            <a:xfrm>
              <a:off x="5806440" y="2603134"/>
              <a:ext cx="1645920" cy="548641"/>
              <a:chOff x="5806440" y="2769831"/>
              <a:chExt cx="1645920" cy="548641"/>
            </a:xfrm>
          </p:grpSpPr>
          <p:sp>
            <p:nvSpPr>
              <p:cNvPr id="35" name="Shape 33"/>
              <p:cNvSpPr/>
              <p:nvPr/>
            </p:nvSpPr>
            <p:spPr>
              <a:xfrm>
                <a:off x="5806440" y="2769831"/>
                <a:ext cx="1645920" cy="53644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FBFBF"/>
                </a:solidFill>
                <a:prstDash val="solid"/>
              </a:ln>
            </p:spPr>
          </p:sp>
          <p:sp>
            <p:nvSpPr>
              <p:cNvPr id="36" name="Text 34"/>
              <p:cNvSpPr txBox="1"/>
              <p:nvPr/>
            </p:nvSpPr>
            <p:spPr>
              <a:xfrm>
                <a:off x="5879592" y="2797264"/>
                <a:ext cx="1499616" cy="2011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850" b="1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CORS</a:t>
                </a:r>
                <a:endParaRPr lang="en-US" sz="850" dirty="0"/>
              </a:p>
            </p:txBody>
          </p:sp>
          <p:sp>
            <p:nvSpPr>
              <p:cNvPr id="37" name="Text 35"/>
              <p:cNvSpPr txBox="1"/>
              <p:nvPr/>
            </p:nvSpPr>
            <p:spPr>
              <a:xfrm>
                <a:off x="5879592" y="2998432"/>
                <a:ext cx="1572768" cy="320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ct val="120000"/>
                  </a:lnSpc>
                </a:pP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서버 </a:t>
                </a:r>
                <a:r>
                  <a:rPr lang="ko-KR" alt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브라우저 호출 </a:t>
                </a: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허용 설정</a:t>
                </a:r>
                <a:endParaRPr lang="ko-KR" altLang="en-US" sz="750" dirty="0">
                  <a:solidFill>
                    <a:srgbClr val="222222"/>
                  </a:solidFill>
                  <a:latin typeface="Malgun Gothic" pitchFamily="34" charset="0"/>
                  <a:ea typeface="Malgun Gothic" pitchFamily="34" charset="-122"/>
                  <a:cs typeface="Malgun Gothic" pitchFamily="34" charset="-120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ko-KR" alt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허용 대상</a:t>
                </a:r>
                <a:r>
                  <a:rPr lang="en-US" altLang="ko-KR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: SAP </a:t>
                </a: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서버 </a:t>
                </a:r>
                <a:r>
                  <a:rPr lang="en-US" altLang="ko-KR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&lt;</a:t>
                </a: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호스트</a:t>
                </a:r>
                <a:r>
                  <a:rPr lang="en-US" altLang="ko-KR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:</a:t>
                </a: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포트</a:t>
                </a:r>
                <a:r>
                  <a:rPr lang="en-US" altLang="ko-KR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&gt;</a:t>
                </a:r>
                <a:endParaRPr lang="en-US" sz="750" dirty="0"/>
              </a:p>
            </p:txBody>
          </p:sp>
        </p:grpSp>
        <p:grpSp>
          <p:nvGrpSpPr>
            <p:cNvPr id="43" name="그룹 42"/>
            <p:cNvGrpSpPr/>
            <p:nvPr/>
          </p:nvGrpSpPr>
          <p:grpSpPr>
            <a:xfrm>
              <a:off x="5806440" y="3200221"/>
              <a:ext cx="1645920" cy="422227"/>
              <a:chOff x="5806440" y="3366918"/>
              <a:chExt cx="1645920" cy="422227"/>
            </a:xfrm>
          </p:grpSpPr>
          <p:sp>
            <p:nvSpPr>
              <p:cNvPr id="38" name="Shape 36"/>
              <p:cNvSpPr/>
              <p:nvPr/>
            </p:nvSpPr>
            <p:spPr>
              <a:xfrm>
                <a:off x="5806440" y="3366918"/>
                <a:ext cx="1645920" cy="42222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FBFBF"/>
                </a:solidFill>
                <a:prstDash val="solid"/>
              </a:ln>
            </p:spPr>
          </p:sp>
          <p:sp>
            <p:nvSpPr>
              <p:cNvPr id="39" name="Text 37"/>
              <p:cNvSpPr txBox="1"/>
              <p:nvPr/>
            </p:nvSpPr>
            <p:spPr>
              <a:xfrm>
                <a:off x="5879592" y="3394350"/>
                <a:ext cx="1499616" cy="20116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850" b="1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DB · 파일 저장소</a:t>
                </a:r>
                <a:endParaRPr lang="en-US" sz="850" dirty="0"/>
              </a:p>
            </p:txBody>
          </p:sp>
          <p:sp>
            <p:nvSpPr>
              <p:cNvPr id="40" name="Text 38"/>
              <p:cNvSpPr txBox="1"/>
              <p:nvPr/>
            </p:nvSpPr>
            <p:spPr>
              <a:xfrm>
                <a:off x="5879592" y="3619581"/>
                <a:ext cx="1499616" cy="13956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대화 세션</a:t>
                </a:r>
                <a:r>
                  <a:rPr lang="en-US" altLang="ko-KR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, </a:t>
                </a:r>
                <a:r>
                  <a:rPr lang="ko-KR" altLang="en-US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산출물</a:t>
                </a:r>
                <a:r>
                  <a:rPr lang="en-US" altLang="ko-KR" sz="750" dirty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(</a:t>
                </a:r>
                <a:r>
                  <a:rPr lang="en-US" altLang="ko-KR" sz="750" dirty="0" err="1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docx</a:t>
                </a:r>
                <a:r>
                  <a:rPr lang="en-US" altLang="ko-KR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) </a:t>
                </a:r>
                <a:r>
                  <a:rPr lang="ko-KR" altLang="en-US" sz="750" dirty="0" smtClean="0">
                    <a:solidFill>
                      <a:srgbClr val="222222"/>
                    </a:solidFill>
                    <a:latin typeface="Malgun Gothic" pitchFamily="34" charset="0"/>
                    <a:ea typeface="Malgun Gothic" pitchFamily="34" charset="-122"/>
                    <a:cs typeface="Malgun Gothic" pitchFamily="34" charset="-120"/>
                  </a:rPr>
                  <a:t>등 저장</a:t>
                </a:r>
                <a:endParaRPr lang="en-US" sz="750" dirty="0"/>
              </a:p>
            </p:txBody>
          </p:sp>
        </p:grpSp>
      </p:grpSp>
      <p:sp>
        <p:nvSpPr>
          <p:cNvPr id="41" name="Shape 39"/>
          <p:cNvSpPr/>
          <p:nvPr/>
        </p:nvSpPr>
        <p:spPr>
          <a:xfrm>
            <a:off x="2743200" y="2788920"/>
            <a:ext cx="411480" cy="0"/>
          </a:xfrm>
          <a:prstGeom prst="line">
            <a:avLst/>
          </a:prstGeom>
          <a:noFill/>
          <a:ln w="15875">
            <a:solidFill>
              <a:srgbClr val="555555"/>
            </a:solidFill>
            <a:prstDash val="solid"/>
            <a:headEnd type="triangle"/>
            <a:tailEnd type="none"/>
          </a:ln>
        </p:spPr>
      </p:sp>
      <p:sp>
        <p:nvSpPr>
          <p:cNvPr id="42" name="Text 40"/>
          <p:cNvSpPr txBox="1"/>
          <p:nvPr/>
        </p:nvSpPr>
        <p:spPr>
          <a:xfrm>
            <a:off x="2898648" y="2567699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1000" dirty="0">
              <a:solidFill>
                <a:srgbClr val="C00000"/>
              </a:solidFill>
            </a:endParaRPr>
          </a:p>
        </p:txBody>
      </p:sp>
      <p:sp>
        <p:nvSpPr>
          <p:cNvPr id="44" name="Text 42"/>
          <p:cNvSpPr txBox="1"/>
          <p:nvPr/>
        </p:nvSpPr>
        <p:spPr>
          <a:xfrm>
            <a:off x="4082636" y="3592453"/>
            <a:ext cx="1464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 smtClean="0">
                <a:solidFill>
                  <a:srgbClr val="C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1000" dirty="0">
              <a:solidFill>
                <a:srgbClr val="C00000"/>
              </a:solidFill>
            </a:endParaRPr>
          </a:p>
        </p:txBody>
      </p:sp>
      <p:sp>
        <p:nvSpPr>
          <p:cNvPr id="55" name="Shape 53"/>
          <p:cNvSpPr/>
          <p:nvPr/>
        </p:nvSpPr>
        <p:spPr>
          <a:xfrm>
            <a:off x="6629400" y="3721608"/>
            <a:ext cx="0" cy="444091"/>
          </a:xfrm>
          <a:prstGeom prst="line">
            <a:avLst/>
          </a:prstGeom>
          <a:noFill/>
          <a:ln w="15875">
            <a:solidFill>
              <a:srgbClr val="555555"/>
            </a:solidFill>
            <a:prstDash val="solid"/>
            <a:tailEnd type="triangle"/>
          </a:ln>
        </p:spPr>
      </p:sp>
      <p:sp>
        <p:nvSpPr>
          <p:cNvPr id="56" name="Text 54"/>
          <p:cNvSpPr txBox="1"/>
          <p:nvPr/>
        </p:nvSpPr>
        <p:spPr>
          <a:xfrm>
            <a:off x="6665976" y="3805081"/>
            <a:ext cx="1554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 smtClean="0">
                <a:solidFill>
                  <a:srgbClr val="C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</a:t>
            </a:r>
            <a:endParaRPr lang="en-US" sz="1000" dirty="0">
              <a:solidFill>
                <a:srgbClr val="C00000"/>
              </a:solidFill>
            </a:endParaRPr>
          </a:p>
        </p:txBody>
      </p:sp>
      <p:sp>
        <p:nvSpPr>
          <p:cNvPr id="59" name="Shape 57"/>
          <p:cNvSpPr/>
          <p:nvPr/>
        </p:nvSpPr>
        <p:spPr>
          <a:xfrm>
            <a:off x="763844" y="4451250"/>
            <a:ext cx="2103120" cy="725996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841568" y="4472358"/>
            <a:ext cx="19568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 err="1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</a:t>
            </a:r>
            <a:endParaRPr lang="en-US" sz="850" dirty="0"/>
          </a:p>
        </p:txBody>
      </p:sp>
      <p:sp>
        <p:nvSpPr>
          <p:cNvPr id="61" name="Text 59"/>
          <p:cNvSpPr txBox="1"/>
          <p:nvPr/>
        </p:nvSpPr>
        <p:spPr>
          <a:xfrm>
            <a:off x="841568" y="4673526"/>
            <a:ext cx="195681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</a:pPr>
            <a:r>
              <a:rPr lang="en-US" sz="750" dirty="0" err="1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npm</a:t>
            </a:r>
            <a:r>
              <a:rPr lang="en-US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7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run build → </a:t>
            </a:r>
            <a:r>
              <a:rPr lang="en-US" sz="750" dirty="0" err="1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dist</a:t>
            </a:r>
            <a:r>
              <a:rPr lang="en-US" sz="7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ko-KR" altLang="en-US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폴더</a:t>
            </a:r>
            <a:r>
              <a:rPr lang="en-US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7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(React </a:t>
            </a:r>
            <a:r>
              <a:rPr lang="en-US" altLang="ko-KR" sz="750" dirty="0" err="1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빌드</a:t>
            </a:r>
            <a:r>
              <a:rPr lang="en-US" altLang="ko-KR" sz="7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7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SE38</a:t>
            </a:r>
            <a:r>
              <a:rPr lang="ko-KR" altLang="en-US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에서</a:t>
            </a:r>
            <a:r>
              <a:rPr lang="en-US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7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/UI5/UI5_REPOSITORY_LOAD 로</a:t>
            </a:r>
            <a:endParaRPr lang="en-US" sz="7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7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dist 폴더를 BSP Application에 업로드</a:t>
            </a:r>
            <a:endParaRPr lang="en-US" sz="750" dirty="0"/>
          </a:p>
        </p:txBody>
      </p:sp>
      <p:sp>
        <p:nvSpPr>
          <p:cNvPr id="66" name="Text 64"/>
          <p:cNvSpPr txBox="1"/>
          <p:nvPr/>
        </p:nvSpPr>
        <p:spPr>
          <a:xfrm>
            <a:off x="8046720" y="1188720"/>
            <a:ext cx="3685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 err="1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동작</a:t>
            </a:r>
            <a:r>
              <a:rPr lang="en-US" sz="1100" b="1" dirty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100" b="1" dirty="0" err="1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흐름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8046720" y="1508760"/>
            <a:ext cx="3685032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  <a:prstDash val="solid"/>
          </a:ln>
        </p:spPr>
      </p:sp>
      <p:sp>
        <p:nvSpPr>
          <p:cNvPr id="68" name="Text 66"/>
          <p:cNvSpPr txBox="1"/>
          <p:nvPr/>
        </p:nvSpPr>
        <p:spPr>
          <a:xfrm>
            <a:off x="8138160" y="1508760"/>
            <a:ext cx="960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r>
              <a:rPr lang="en-US" sz="1000" b="1" dirty="0">
                <a:solidFill>
                  <a:srgbClr val="2F3C7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티코드 실행</a:t>
            </a:r>
            <a:endParaRPr lang="en-US" sz="1000" dirty="0"/>
          </a:p>
        </p:txBody>
      </p:sp>
      <p:sp>
        <p:nvSpPr>
          <p:cNvPr id="69" name="Text 67"/>
          <p:cNvSpPr txBox="1"/>
          <p:nvPr/>
        </p:nvSpPr>
        <p:spPr>
          <a:xfrm>
            <a:off x="9098280" y="1508760"/>
            <a:ext cx="25420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사용자가 Z_AI_PORTAL 입력 → ABAP 프로그램이 GUI 안에 브라우저 컨트롤을 만들고 BSP </a:t>
            </a:r>
            <a:r>
              <a:rPr 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URL </a:t>
            </a:r>
            <a:r>
              <a:rPr lang="ko-KR" alt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로드</a:t>
            </a:r>
            <a:endParaRPr lang="en-US" sz="850" dirty="0"/>
          </a:p>
        </p:txBody>
      </p:sp>
      <p:sp>
        <p:nvSpPr>
          <p:cNvPr id="70" name="Shape 68"/>
          <p:cNvSpPr/>
          <p:nvPr/>
        </p:nvSpPr>
        <p:spPr>
          <a:xfrm>
            <a:off x="8046720" y="2075688"/>
            <a:ext cx="3685032" cy="5120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rgbClr val="BFBFBF"/>
            </a:solidFill>
            <a:prstDash val="solid"/>
          </a:ln>
        </p:spPr>
      </p:sp>
      <p:sp>
        <p:nvSpPr>
          <p:cNvPr id="71" name="Text 69"/>
          <p:cNvSpPr txBox="1"/>
          <p:nvPr/>
        </p:nvSpPr>
        <p:spPr>
          <a:xfrm>
            <a:off x="8138160" y="2075688"/>
            <a:ext cx="960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r>
              <a:rPr lang="en-US" sz="1000" b="1" dirty="0">
                <a:solidFill>
                  <a:srgbClr val="2F3C7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b="1" dirty="0" err="1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</a:t>
            </a:r>
            <a:r>
              <a:rPr lang="en-US" sz="10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ko-KR" altLang="en-US" sz="1000" b="1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제공</a:t>
            </a:r>
            <a:endParaRPr lang="en-US" sz="1000" dirty="0"/>
          </a:p>
        </p:txBody>
      </p:sp>
      <p:sp>
        <p:nvSpPr>
          <p:cNvPr id="72" name="Text 70"/>
          <p:cNvSpPr txBox="1"/>
          <p:nvPr/>
        </p:nvSpPr>
        <p:spPr>
          <a:xfrm>
            <a:off x="9098280" y="2075688"/>
            <a:ext cx="25420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브라우저 컨트롤이 SAP 서버(ICF)에서 React 빌드 파일을 내려받아 AI Portal 실행 — SAP이 웹서버 역할</a:t>
            </a:r>
            <a:endParaRPr lang="en-US" sz="850" dirty="0"/>
          </a:p>
        </p:txBody>
      </p:sp>
      <p:sp>
        <p:nvSpPr>
          <p:cNvPr id="73" name="Shape 71"/>
          <p:cNvSpPr/>
          <p:nvPr/>
        </p:nvSpPr>
        <p:spPr>
          <a:xfrm>
            <a:off x="8046720" y="2642616"/>
            <a:ext cx="3685032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  <a:prstDash val="solid"/>
          </a:ln>
        </p:spPr>
      </p:sp>
      <p:sp>
        <p:nvSpPr>
          <p:cNvPr id="74" name="Text 72"/>
          <p:cNvSpPr txBox="1"/>
          <p:nvPr/>
        </p:nvSpPr>
        <p:spPr>
          <a:xfrm>
            <a:off x="8138160" y="2642616"/>
            <a:ext cx="960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 smtClean="0">
                <a:solidFill>
                  <a:srgbClr val="C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r>
              <a:rPr lang="en-US" sz="1000" b="1" dirty="0" smtClean="0">
                <a:solidFill>
                  <a:srgbClr val="2F3C7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1000" b="1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</a:t>
            </a:r>
            <a:r>
              <a:rPr lang="ko-KR" altLang="en-US" sz="1000" b="1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서버 호출</a:t>
            </a:r>
            <a:endParaRPr lang="en-US" sz="1000" dirty="0"/>
          </a:p>
        </p:txBody>
      </p:sp>
      <p:sp>
        <p:nvSpPr>
          <p:cNvPr id="75" name="Text 73"/>
          <p:cNvSpPr txBox="1"/>
          <p:nvPr/>
        </p:nvSpPr>
        <p:spPr>
          <a:xfrm>
            <a:off x="9098280" y="2642616"/>
            <a:ext cx="25420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 err="1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로그인</a:t>
            </a:r>
            <a:r>
              <a:rPr 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en-US" sz="850" dirty="0" err="1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채팅</a:t>
            </a:r>
            <a:r>
              <a:rPr 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en-US" sz="850" dirty="0" err="1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</a:t>
            </a:r>
            <a:r>
              <a:rPr 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850" dirty="0" err="1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요청</a:t>
            </a:r>
            <a:r>
              <a:rPr 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ko-KR" alt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등은</a:t>
            </a:r>
            <a:r>
              <a:rPr 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</a:t>
            </a:r>
            <a:r>
              <a:rPr lang="ko-KR" alt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서버</a:t>
            </a:r>
            <a:r>
              <a:rPr 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 </a:t>
            </a:r>
            <a:r>
              <a:rPr lang="en-US" sz="8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전달. </a:t>
            </a:r>
            <a:r>
              <a:rPr 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SAP </a:t>
            </a:r>
            <a:r>
              <a:rPr lang="ko-KR" alt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서버는</a:t>
            </a:r>
            <a:r>
              <a:rPr 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8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화면만 </a:t>
            </a:r>
            <a:r>
              <a:rPr lang="en-US" sz="850" dirty="0" err="1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제공하고</a:t>
            </a:r>
            <a:r>
              <a:rPr lang="en-US" sz="8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ko-KR" altLang="en-US" sz="850" dirty="0" err="1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로직</a:t>
            </a:r>
            <a:r>
              <a:rPr lang="ko-KR" alt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850" dirty="0" err="1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처리</a:t>
            </a:r>
            <a:r>
              <a:rPr lang="ko-KR" alt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</a:t>
            </a:r>
            <a:r>
              <a:rPr 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8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관여하지 않음</a:t>
            </a:r>
            <a:endParaRPr lang="en-US" sz="850" dirty="0"/>
          </a:p>
        </p:txBody>
      </p:sp>
      <p:sp>
        <p:nvSpPr>
          <p:cNvPr id="76" name="Shape 74"/>
          <p:cNvSpPr/>
          <p:nvPr/>
        </p:nvSpPr>
        <p:spPr>
          <a:xfrm>
            <a:off x="8046720" y="3209544"/>
            <a:ext cx="3685032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BFBFBF"/>
            </a:solidFill>
            <a:prstDash val="solid"/>
          </a:ln>
        </p:spPr>
      </p:sp>
      <p:sp>
        <p:nvSpPr>
          <p:cNvPr id="77" name="Text 75"/>
          <p:cNvSpPr txBox="1"/>
          <p:nvPr/>
        </p:nvSpPr>
        <p:spPr>
          <a:xfrm>
            <a:off x="8138160" y="3209544"/>
            <a:ext cx="960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</a:t>
            </a:r>
            <a:r>
              <a:rPr lang="en-US" sz="1000" b="1" dirty="0">
                <a:solidFill>
                  <a:srgbClr val="2F3C7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LLM 호출</a:t>
            </a:r>
            <a:endParaRPr lang="en-US" sz="1000" dirty="0"/>
          </a:p>
        </p:txBody>
      </p:sp>
      <p:sp>
        <p:nvSpPr>
          <p:cNvPr id="78" name="Text 76"/>
          <p:cNvSpPr txBox="1"/>
          <p:nvPr/>
        </p:nvSpPr>
        <p:spPr>
          <a:xfrm>
            <a:off x="9098280" y="3209544"/>
            <a:ext cx="25420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</a:t>
            </a:r>
            <a:r>
              <a:rPr lang="ko-KR" alt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서버가 </a:t>
            </a:r>
            <a:r>
              <a:rPr lang="en-US" altLang="ko-KR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LLM </a:t>
            </a:r>
            <a:r>
              <a:rPr lang="ko-KR" alt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모델</a:t>
            </a:r>
            <a:r>
              <a:rPr lang="ko-KR" altLang="en-US" sz="8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을</a:t>
            </a:r>
            <a:r>
              <a:rPr lang="en-US" sz="8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8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호출하고 답변을 SSE로 화면에 실시간 전달</a:t>
            </a:r>
            <a:endParaRPr lang="en-US" sz="850" dirty="0"/>
          </a:p>
        </p:txBody>
      </p:sp>
      <p:sp>
        <p:nvSpPr>
          <p:cNvPr id="88" name="Text 86"/>
          <p:cNvSpPr txBox="1"/>
          <p:nvPr/>
        </p:nvSpPr>
        <p:spPr>
          <a:xfrm>
            <a:off x="577035" y="5950647"/>
            <a:ext cx="7022592" cy="3763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altLang="ko-KR" sz="100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SAP </a:t>
            </a:r>
            <a:r>
              <a:rPr lang="en-US" altLang="ko-KR" sz="1000" dirty="0" err="1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NetWeaver</a:t>
            </a:r>
            <a:r>
              <a:rPr lang="en-US" altLang="ko-KR" sz="100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7.40 </a:t>
            </a:r>
            <a:r>
              <a:rPr lang="ko-KR" altLang="en-US" sz="100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이상</a:t>
            </a:r>
            <a:r>
              <a:rPr lang="en-US" altLang="ko-KR" sz="100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altLang="ko-KR" sz="100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BSP, ICF), SAP </a:t>
            </a:r>
            <a:r>
              <a:rPr lang="en-US" altLang="ko-KR" sz="100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GUI </a:t>
            </a:r>
            <a:r>
              <a:rPr lang="en-US" altLang="ko-KR" sz="100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7.70 </a:t>
            </a:r>
            <a:r>
              <a:rPr lang="ko-KR" altLang="en-US" sz="100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이상</a:t>
            </a:r>
            <a:r>
              <a:rPr lang="en-US" altLang="ko-KR" sz="100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altLang="ko-KR" sz="100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WebView2</a:t>
            </a:r>
            <a:r>
              <a:rPr lang="en-US" altLang="ko-KR" sz="100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), </a:t>
            </a:r>
            <a:r>
              <a:rPr lang="en-US" altLang="ko-KR" sz="100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</a:rPr>
              <a:t>AI</a:t>
            </a:r>
            <a:r>
              <a:rPr lang="ko-KR" altLang="en-US" sz="100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</a:rPr>
              <a:t> </a:t>
            </a:r>
            <a:r>
              <a:rPr lang="ko-KR" altLang="en-US" sz="100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</a:rPr>
              <a:t>서버와 </a:t>
            </a:r>
            <a:r>
              <a:rPr lang="en-US" altLang="ko-KR" sz="100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</a:rPr>
              <a:t>SAP </a:t>
            </a:r>
            <a:r>
              <a:rPr lang="ko-KR" altLang="en-US" sz="100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</a:rPr>
              <a:t>서버 간 방화벽 연결</a:t>
            </a:r>
            <a:endParaRPr lang="en-US" sz="1000" dirty="0"/>
          </a:p>
        </p:txBody>
      </p:sp>
      <p:sp>
        <p:nvSpPr>
          <p:cNvPr id="95" name="Shape 39"/>
          <p:cNvSpPr/>
          <p:nvPr/>
        </p:nvSpPr>
        <p:spPr>
          <a:xfrm flipV="1">
            <a:off x="2747772" y="3586579"/>
            <a:ext cx="2921508" cy="2888"/>
          </a:xfrm>
          <a:prstGeom prst="line">
            <a:avLst/>
          </a:prstGeom>
          <a:noFill/>
          <a:ln w="15875">
            <a:solidFill>
              <a:srgbClr val="555555"/>
            </a:solidFill>
            <a:prstDash val="solid"/>
            <a:headEnd type="none"/>
            <a:tailEnd type="triangle"/>
          </a:ln>
        </p:spPr>
      </p:sp>
      <p:sp>
        <p:nvSpPr>
          <p:cNvPr id="99" name="Shape 57"/>
          <p:cNvSpPr/>
          <p:nvPr/>
        </p:nvSpPr>
        <p:spPr>
          <a:xfrm>
            <a:off x="3237296" y="4444926"/>
            <a:ext cx="2103120" cy="73232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</p:sp>
      <p:sp>
        <p:nvSpPr>
          <p:cNvPr id="100" name="Text 58"/>
          <p:cNvSpPr txBox="1"/>
          <p:nvPr/>
        </p:nvSpPr>
        <p:spPr>
          <a:xfrm>
            <a:off x="3310448" y="4472358"/>
            <a:ext cx="19568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altLang="ko-KR" sz="800" b="1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CTS </a:t>
            </a:r>
            <a:r>
              <a:rPr lang="en-US" altLang="ko-KR" sz="800" b="1" dirty="0" err="1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이관</a:t>
            </a:r>
            <a:endParaRPr lang="en-US" sz="850" dirty="0"/>
          </a:p>
        </p:txBody>
      </p:sp>
      <p:sp>
        <p:nvSpPr>
          <p:cNvPr id="101" name="Text 59"/>
          <p:cNvSpPr txBox="1"/>
          <p:nvPr/>
        </p:nvSpPr>
        <p:spPr>
          <a:xfrm>
            <a:off x="3310448" y="4673526"/>
            <a:ext cx="195681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</a:pPr>
            <a:r>
              <a:rPr lang="en-US" altLang="ko-KR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BSP </a:t>
            </a:r>
            <a:r>
              <a:rPr lang="en-US" altLang="ko-KR" sz="7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Application + ABAP </a:t>
            </a:r>
            <a:r>
              <a:rPr lang="ko-KR" altLang="en-US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프로그램 </a:t>
            </a:r>
            <a:r>
              <a:rPr lang="en-US" altLang="ko-KR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 T-Code</a:t>
            </a:r>
            <a:r>
              <a:rPr lang="ko-KR" altLang="en-US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altLang="ko-KR" sz="750" dirty="0" smtClean="0">
              <a:solidFill>
                <a:srgbClr val="222222"/>
              </a:solidFill>
              <a:latin typeface="Malgun Gothic" pitchFamily="34" charset="0"/>
              <a:ea typeface="Malgun Gothic" pitchFamily="34" charset="-122"/>
              <a:cs typeface="Malgun Gothic" pitchFamily="34" charset="-120"/>
            </a:endParaRPr>
          </a:p>
          <a:p>
            <a:pPr>
              <a:lnSpc>
                <a:spcPct val="120000"/>
              </a:lnSpc>
            </a:pPr>
            <a:r>
              <a:rPr lang="ko-KR" altLang="en-US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기존 </a:t>
            </a:r>
            <a:r>
              <a:rPr lang="en-US" altLang="ko-KR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CTS </a:t>
            </a:r>
            <a:r>
              <a:rPr lang="ko-KR" altLang="en-US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이관 절차와 동일하게 배포</a:t>
            </a:r>
            <a:endParaRPr lang="en-US" altLang="ko-KR" sz="750" dirty="0">
              <a:solidFill>
                <a:srgbClr val="222222"/>
              </a:solidFill>
              <a:latin typeface="Malgun Gothic" pitchFamily="34" charset="0"/>
              <a:ea typeface="Malgun Gothic" pitchFamily="34" charset="-122"/>
              <a:cs typeface="Malgun Gothic" pitchFamily="34" charset="-120"/>
            </a:endParaRPr>
          </a:p>
        </p:txBody>
      </p:sp>
      <p:sp>
        <p:nvSpPr>
          <p:cNvPr id="103" name="Shape 39"/>
          <p:cNvSpPr/>
          <p:nvPr/>
        </p:nvSpPr>
        <p:spPr>
          <a:xfrm flipV="1">
            <a:off x="2866964" y="4874374"/>
            <a:ext cx="370332" cy="0"/>
          </a:xfrm>
          <a:prstGeom prst="line">
            <a:avLst/>
          </a:prstGeom>
          <a:noFill/>
          <a:ln w="15875">
            <a:solidFill>
              <a:srgbClr val="555555"/>
            </a:solidFill>
            <a:prstDash val="solid"/>
            <a:headEnd type="none"/>
            <a:tailEnd type="triangle"/>
          </a:ln>
        </p:spPr>
      </p:sp>
      <p:sp>
        <p:nvSpPr>
          <p:cNvPr id="80" name="Text 64"/>
          <p:cNvSpPr txBox="1"/>
          <p:nvPr/>
        </p:nvSpPr>
        <p:spPr>
          <a:xfrm>
            <a:off x="8046720" y="3829893"/>
            <a:ext cx="3685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1100" b="1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예시</a:t>
            </a:r>
            <a:endParaRPr lang="en-US" sz="1100" dirty="0"/>
          </a:p>
        </p:txBody>
      </p:sp>
      <p:sp>
        <p:nvSpPr>
          <p:cNvPr id="81" name="Text 64"/>
          <p:cNvSpPr txBox="1"/>
          <p:nvPr/>
        </p:nvSpPr>
        <p:spPr>
          <a:xfrm>
            <a:off x="566928" y="5710188"/>
            <a:ext cx="3685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1100" b="1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필요 사항</a:t>
            </a:r>
            <a:endParaRPr lang="en-US" sz="1100" dirty="0"/>
          </a:p>
        </p:txBody>
      </p:sp>
      <p:sp>
        <p:nvSpPr>
          <p:cNvPr id="93" name="Shape 36"/>
          <p:cNvSpPr/>
          <p:nvPr/>
        </p:nvSpPr>
        <p:spPr>
          <a:xfrm>
            <a:off x="5806440" y="4445360"/>
            <a:ext cx="1645920" cy="727345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</p:sp>
      <p:sp>
        <p:nvSpPr>
          <p:cNvPr id="94" name="Text 37"/>
          <p:cNvSpPr txBox="1"/>
          <p:nvPr/>
        </p:nvSpPr>
        <p:spPr>
          <a:xfrm>
            <a:off x="5879592" y="4482318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altLang="ko-KR" sz="850" b="1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LLM </a:t>
            </a:r>
            <a:r>
              <a:rPr lang="ko-KR" altLang="en-US" sz="850" b="1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호출</a:t>
            </a:r>
            <a:endParaRPr lang="en-US" sz="850" dirty="0"/>
          </a:p>
        </p:txBody>
      </p:sp>
      <p:sp>
        <p:nvSpPr>
          <p:cNvPr id="96" name="Text 38"/>
          <p:cNvSpPr txBox="1"/>
          <p:nvPr/>
        </p:nvSpPr>
        <p:spPr>
          <a:xfrm>
            <a:off x="5879592" y="4698023"/>
            <a:ext cx="1499616" cy="445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0000"/>
              </a:lnSpc>
            </a:pPr>
            <a:r>
              <a:rPr lang="ko-KR" altLang="en-US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지정된 </a:t>
            </a:r>
            <a:r>
              <a:rPr lang="en-US" altLang="ko-KR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LLM </a:t>
            </a:r>
            <a:r>
              <a:rPr lang="ko-KR" altLang="en-US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모델</a:t>
            </a:r>
            <a:r>
              <a:rPr lang="en-US" altLang="ko-KR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(GLM 5.2)</a:t>
            </a:r>
            <a:r>
              <a:rPr lang="ko-KR" altLang="en-US" sz="750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 </a:t>
            </a:r>
            <a:r>
              <a:rPr lang="ko-KR" altLang="en-US" sz="750" dirty="0" err="1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백엔드에서</a:t>
            </a:r>
            <a:r>
              <a:rPr lang="ko-KR" altLang="en-US" sz="7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7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API </a:t>
            </a:r>
            <a:r>
              <a:rPr lang="ko-KR" altLang="en-US" sz="750" dirty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호출 → 스트리밍 응답으로 답변을 화면에 전달</a:t>
            </a:r>
            <a:endParaRPr lang="en-US" altLang="ko-KR" sz="750" dirty="0"/>
          </a:p>
        </p:txBody>
      </p:sp>
      <p:sp>
        <p:nvSpPr>
          <p:cNvPr id="97" name="Text 28"/>
          <p:cNvSpPr txBox="1"/>
          <p:nvPr/>
        </p:nvSpPr>
        <p:spPr>
          <a:xfrm>
            <a:off x="5757110" y="4189137"/>
            <a:ext cx="1737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1000" b="1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삼성 가우스</a:t>
            </a:r>
            <a:endParaRPr lang="en-US" sz="1000" dirty="0"/>
          </a:p>
        </p:txBody>
      </p:sp>
      <p:sp>
        <p:nvSpPr>
          <p:cNvPr id="102" name="Text 28"/>
          <p:cNvSpPr txBox="1"/>
          <p:nvPr/>
        </p:nvSpPr>
        <p:spPr>
          <a:xfrm>
            <a:off x="731520" y="4189137"/>
            <a:ext cx="1737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ko-KR" altLang="en-US" sz="1000" b="1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</a:t>
            </a:r>
            <a:r>
              <a:rPr lang="en-US" altLang="ko-KR" sz="1000" b="1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ko-KR" altLang="en-US" sz="1000" b="1" dirty="0" smtClean="0">
                <a:solidFill>
                  <a:srgbClr val="22222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및 배포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340</Words>
  <Application>Microsoft Office PowerPoint</Application>
  <PresentationFormat>와이드스크린</PresentationFormat>
  <Paragraphs>58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Malgun Gothic</vt:lpstr>
      <vt:lpstr>Malgun Gothic</vt:lpstr>
      <vt:lpstr>Arial</vt:lpstr>
      <vt:lpstr>Calibri</vt:lpstr>
      <vt:lpstr>Office Theme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최병욱(매니저) - AI업무지원</cp:lastModifiedBy>
  <cp:revision>42</cp:revision>
  <dcterms:created xsi:type="dcterms:W3CDTF">2026-09-10T01:00:08Z</dcterms:created>
  <dcterms:modified xsi:type="dcterms:W3CDTF">2026-09-10T05:06:38Z</dcterms:modified>
</cp:coreProperties>
</file>